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8288000" cy="10287000"/>
  <p:notesSz cx="6858000" cy="9144000"/>
  <p:embeddedFontLst>
    <p:embeddedFont>
      <p:font typeface="Montserrat" charset="1" panose="00000500000000000000"/>
      <p:regular r:id="rId52"/>
    </p:embeddedFont>
    <p:embeddedFont>
      <p:font typeface="Montserrat Semi-Bold" charset="1" panose="00000700000000000000"/>
      <p:regular r:id="rId53"/>
    </p:embeddedFont>
    <p:embeddedFont>
      <p:font typeface="The Seasons" charset="1" panose="00000000000000000000"/>
      <p:regular r:id="rId54"/>
    </p:embeddedFont>
    <p:embeddedFont>
      <p:font typeface="Montserrat Italics" charset="1" panose="00000500000000000000"/>
      <p:regular r:id="rId55"/>
    </p:embeddedFont>
    <p:embeddedFont>
      <p:font typeface="Montserrat Medium" charset="1" panose="00000600000000000000"/>
      <p:regular r:id="rId56"/>
    </p:embeddedFont>
    <p:embeddedFont>
      <p:font typeface="Montserrat Bold" charset="1" panose="00000800000000000000"/>
      <p:regular r:id="rId57"/>
    </p:embeddedFont>
    <p:embeddedFont>
      <p:font typeface="TAN Pearl" charset="1" panose="00000000000000000000"/>
      <p:regular r:id="rId58"/>
    </p:embeddedFont>
    <p:embeddedFont>
      <p:font typeface="Montserrat Bold Italics" charset="1" panose="00000800000000000000"/>
      <p:regular r:id="rId59"/>
    </p:embeddedFont>
    <p:embeddedFont>
      <p:font typeface="The Seasons Italics" charset="1" panose="00000000000000000000"/>
      <p:regular r:id="rId60"/>
    </p:embeddedFont>
    <p:embeddedFont>
      <p:font typeface="Montserrat Light Italics" charset="1" panose="0000040000000000000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40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41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41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43.png" Type="http://schemas.openxmlformats.org/officeDocument/2006/relationships/image"/><Relationship Id="rId5" Target="../media/image41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43.png" Type="http://schemas.openxmlformats.org/officeDocument/2006/relationships/image"/><Relationship Id="rId5" Target="../media/image41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41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4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58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60.pn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60.pn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6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Relationship Id="rId8" Target="../media/image6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64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66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62.png" Type="http://schemas.openxmlformats.org/officeDocument/2006/relationships/image"/><Relationship Id="rId9" Target="../media/image63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70.png" Type="http://schemas.openxmlformats.org/officeDocument/2006/relationships/image"/><Relationship Id="rId5" Target="../media/image69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62.png" Type="http://schemas.openxmlformats.org/officeDocument/2006/relationships/image"/><Relationship Id="rId9" Target="../media/image63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68.png" Type="http://schemas.openxmlformats.org/officeDocument/2006/relationships/image"/><Relationship Id="rId5" Target="../media/image70.png" Type="http://schemas.openxmlformats.org/officeDocument/2006/relationships/image"/><Relationship Id="rId6" Target="../media/image69.pn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png" Type="http://schemas.openxmlformats.org/officeDocument/2006/relationships/image"/><Relationship Id="rId4" Target="../media/image77.svg" Type="http://schemas.openxmlformats.org/officeDocument/2006/relationships/image"/><Relationship Id="rId5" Target="../media/image78.png" Type="http://schemas.openxmlformats.org/officeDocument/2006/relationships/image"/><Relationship Id="rId6" Target="../media/image79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jpeg" Type="http://schemas.openxmlformats.org/officeDocument/2006/relationships/image"/><Relationship Id="rId3" Target="../media/VAGkDuCGj40.mp4" Type="http://schemas.openxmlformats.org/officeDocument/2006/relationships/video"/><Relationship Id="rId4" Target="../media/VAGkDuCGj40.mp4" Type="http://schemas.microsoft.com/office/2007/relationships/media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68454"/>
            <a:ext cx="5743013" cy="8018546"/>
          </a:xfrm>
          <a:custGeom>
            <a:avLst/>
            <a:gdLst/>
            <a:ahLst/>
            <a:cxnLst/>
            <a:rect r="r" b="b" t="t" l="l"/>
            <a:pathLst>
              <a:path h="8018546" w="5743013">
                <a:moveTo>
                  <a:pt x="0" y="0"/>
                </a:moveTo>
                <a:lnTo>
                  <a:pt x="5743013" y="0"/>
                </a:lnTo>
                <a:lnTo>
                  <a:pt x="5743013" y="8018546"/>
                </a:lnTo>
                <a:lnTo>
                  <a:pt x="0" y="8018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73822" y="0"/>
            <a:ext cx="4714178" cy="4714178"/>
          </a:xfrm>
          <a:custGeom>
            <a:avLst/>
            <a:gdLst/>
            <a:ahLst/>
            <a:cxnLst/>
            <a:rect r="r" b="b" t="t" l="l"/>
            <a:pathLst>
              <a:path h="4714178" w="4714178">
                <a:moveTo>
                  <a:pt x="0" y="0"/>
                </a:moveTo>
                <a:lnTo>
                  <a:pt x="4714178" y="0"/>
                </a:lnTo>
                <a:lnTo>
                  <a:pt x="4714178" y="4714178"/>
                </a:lnTo>
                <a:lnTo>
                  <a:pt x="0" y="4714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26034" y="8790715"/>
            <a:ext cx="483326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1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IDV PROJECT PRESENTATION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40706" y="981075"/>
            <a:ext cx="483326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spc="11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TEAM  13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414094" y="2362947"/>
            <a:ext cx="7459812" cy="4196144"/>
          </a:xfrm>
          <a:custGeom>
            <a:avLst/>
            <a:gdLst/>
            <a:ahLst/>
            <a:cxnLst/>
            <a:rect r="r" b="b" t="t" l="l"/>
            <a:pathLst>
              <a:path h="4196144" w="7459812">
                <a:moveTo>
                  <a:pt x="0" y="0"/>
                </a:moveTo>
                <a:lnTo>
                  <a:pt x="7459812" y="0"/>
                </a:lnTo>
                <a:lnTo>
                  <a:pt x="7459812" y="4196144"/>
                </a:lnTo>
                <a:lnTo>
                  <a:pt x="0" y="4196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18135" y="6325732"/>
            <a:ext cx="11851730" cy="739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0"/>
              </a:lnSpc>
            </a:pPr>
            <a:r>
              <a:rPr lang="en-US" b="true" sz="4407" spc="3525">
                <a:solidFill>
                  <a:srgbClr val="FEFEFE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UNBOXED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384586" y="-1520976"/>
            <a:ext cx="8960895" cy="5099352"/>
          </a:xfrm>
          <a:custGeom>
            <a:avLst/>
            <a:gdLst/>
            <a:ahLst/>
            <a:cxnLst/>
            <a:rect r="r" b="b" t="t" l="l"/>
            <a:pathLst>
              <a:path h="5099352" w="8960895">
                <a:moveTo>
                  <a:pt x="8960895" y="0"/>
                </a:moveTo>
                <a:lnTo>
                  <a:pt x="0" y="0"/>
                </a:lnTo>
                <a:lnTo>
                  <a:pt x="0" y="5099352"/>
                </a:lnTo>
                <a:lnTo>
                  <a:pt x="8960895" y="5099352"/>
                </a:lnTo>
                <a:lnTo>
                  <a:pt x="8960895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955594" y="5143500"/>
            <a:ext cx="8440499" cy="5585055"/>
          </a:xfrm>
          <a:custGeom>
            <a:avLst/>
            <a:gdLst/>
            <a:ahLst/>
            <a:cxnLst/>
            <a:rect r="r" b="b" t="t" l="l"/>
            <a:pathLst>
              <a:path h="5585055" w="8440499">
                <a:moveTo>
                  <a:pt x="8440499" y="0"/>
                </a:moveTo>
                <a:lnTo>
                  <a:pt x="0" y="0"/>
                </a:lnTo>
                <a:lnTo>
                  <a:pt x="0" y="5585055"/>
                </a:lnTo>
                <a:lnTo>
                  <a:pt x="8440499" y="5585055"/>
                </a:lnTo>
                <a:lnTo>
                  <a:pt x="8440499" y="0"/>
                </a:lnTo>
                <a:close/>
              </a:path>
            </a:pathLst>
          </a:custGeom>
          <a:blipFill>
            <a:blip r:embed="rId4">
              <a:alphaModFix amt="4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63670" y="2680515"/>
            <a:ext cx="4324499" cy="3238786"/>
            <a:chOff x="0" y="0"/>
            <a:chExt cx="5765999" cy="431838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765999" cy="4318381"/>
              <a:chOff x="0" y="0"/>
              <a:chExt cx="1239677" cy="92844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239677" cy="928442"/>
              </a:xfrm>
              <a:custGeom>
                <a:avLst/>
                <a:gdLst/>
                <a:ahLst/>
                <a:cxnLst/>
                <a:rect r="r" b="b" t="t" l="l"/>
                <a:pathLst>
                  <a:path h="928442" w="1239677">
                    <a:moveTo>
                      <a:pt x="91303" y="0"/>
                    </a:moveTo>
                    <a:lnTo>
                      <a:pt x="1148374" y="0"/>
                    </a:lnTo>
                    <a:cubicBezTo>
                      <a:pt x="1172589" y="0"/>
                      <a:pt x="1195812" y="9619"/>
                      <a:pt x="1212935" y="26742"/>
                    </a:cubicBezTo>
                    <a:cubicBezTo>
                      <a:pt x="1230057" y="43864"/>
                      <a:pt x="1239677" y="67088"/>
                      <a:pt x="1239677" y="91303"/>
                    </a:cubicBezTo>
                    <a:lnTo>
                      <a:pt x="1239677" y="837140"/>
                    </a:lnTo>
                    <a:cubicBezTo>
                      <a:pt x="1239677" y="861354"/>
                      <a:pt x="1230057" y="884578"/>
                      <a:pt x="1212935" y="901700"/>
                    </a:cubicBezTo>
                    <a:cubicBezTo>
                      <a:pt x="1195812" y="918823"/>
                      <a:pt x="1172589" y="928442"/>
                      <a:pt x="1148374" y="928442"/>
                    </a:cubicBezTo>
                    <a:lnTo>
                      <a:pt x="91303" y="928442"/>
                    </a:lnTo>
                    <a:cubicBezTo>
                      <a:pt x="67088" y="928442"/>
                      <a:pt x="43864" y="918823"/>
                      <a:pt x="26742" y="901700"/>
                    </a:cubicBezTo>
                    <a:cubicBezTo>
                      <a:pt x="9619" y="884578"/>
                      <a:pt x="0" y="861354"/>
                      <a:pt x="0" y="837140"/>
                    </a:cubicBezTo>
                    <a:lnTo>
                      <a:pt x="0" y="91303"/>
                    </a:lnTo>
                    <a:cubicBezTo>
                      <a:pt x="0" y="67088"/>
                      <a:pt x="9619" y="43864"/>
                      <a:pt x="26742" y="26742"/>
                    </a:cubicBezTo>
                    <a:cubicBezTo>
                      <a:pt x="43864" y="9619"/>
                      <a:pt x="67088" y="0"/>
                      <a:pt x="91303" y="0"/>
                    </a:cubicBezTo>
                    <a:close/>
                  </a:path>
                </a:pathLst>
              </a:custGeom>
              <a:solidFill>
                <a:srgbClr val="262219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239677" cy="966542"/>
              </a:xfrm>
              <a:prstGeom prst="rect">
                <a:avLst/>
              </a:prstGeom>
            </p:spPr>
            <p:txBody>
              <a:bodyPr anchor="ctr" rtlCol="false" tIns="35372" lIns="35372" bIns="35372" rIns="3537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357597" y="368451"/>
              <a:ext cx="5050805" cy="3581480"/>
            </a:xfrm>
            <a:custGeom>
              <a:avLst/>
              <a:gdLst/>
              <a:ahLst/>
              <a:cxnLst/>
              <a:rect r="r" b="b" t="t" l="l"/>
              <a:pathLst>
                <a:path h="3581480" w="5050805">
                  <a:moveTo>
                    <a:pt x="0" y="0"/>
                  </a:moveTo>
                  <a:lnTo>
                    <a:pt x="5050805" y="0"/>
                  </a:lnTo>
                  <a:lnTo>
                    <a:pt x="5050805" y="3581480"/>
                  </a:lnTo>
                  <a:lnTo>
                    <a:pt x="0" y="3581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478248" y="4299908"/>
            <a:ext cx="1331504" cy="378287"/>
          </a:xfrm>
          <a:custGeom>
            <a:avLst/>
            <a:gdLst/>
            <a:ahLst/>
            <a:cxnLst/>
            <a:rect r="r" b="b" t="t" l="l"/>
            <a:pathLst>
              <a:path h="378287" w="1331504">
                <a:moveTo>
                  <a:pt x="0" y="0"/>
                </a:moveTo>
                <a:lnTo>
                  <a:pt x="1331504" y="0"/>
                </a:lnTo>
                <a:lnTo>
                  <a:pt x="1331504" y="378287"/>
                </a:lnTo>
                <a:lnTo>
                  <a:pt x="0" y="3782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014530" y="6414937"/>
            <a:ext cx="4258940" cy="3042180"/>
            <a:chOff x="0" y="0"/>
            <a:chExt cx="5678586" cy="40562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678586" cy="4056241"/>
            </a:xfrm>
            <a:custGeom>
              <a:avLst/>
              <a:gdLst/>
              <a:ahLst/>
              <a:cxnLst/>
              <a:rect r="r" b="b" t="t" l="l"/>
              <a:pathLst>
                <a:path h="4056241" w="5678586">
                  <a:moveTo>
                    <a:pt x="0" y="0"/>
                  </a:moveTo>
                  <a:lnTo>
                    <a:pt x="5678586" y="0"/>
                  </a:lnTo>
                  <a:lnTo>
                    <a:pt x="5678586" y="4056241"/>
                  </a:lnTo>
                  <a:lnTo>
                    <a:pt x="0" y="40562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-2944" r="0" b="-2944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592287" y="657744"/>
              <a:ext cx="4494011" cy="2674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2"/>
                </a:lnSpc>
              </a:pPr>
              <a:r>
                <a:rPr lang="en-US" sz="2138" i="true" spc="104">
                  <a:solidFill>
                    <a:srgbClr val="262219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The greatest value of a picture is when it forces us to notice what we never expected to see.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999831" y="2680515"/>
            <a:ext cx="4324499" cy="3238786"/>
            <a:chOff x="0" y="0"/>
            <a:chExt cx="5765999" cy="431838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765999" cy="4318381"/>
              <a:chOff x="0" y="0"/>
              <a:chExt cx="1239677" cy="92844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239677" cy="928442"/>
              </a:xfrm>
              <a:custGeom>
                <a:avLst/>
                <a:gdLst/>
                <a:ahLst/>
                <a:cxnLst/>
                <a:rect r="r" b="b" t="t" l="l"/>
                <a:pathLst>
                  <a:path h="928442" w="1239677">
                    <a:moveTo>
                      <a:pt x="91303" y="0"/>
                    </a:moveTo>
                    <a:lnTo>
                      <a:pt x="1148374" y="0"/>
                    </a:lnTo>
                    <a:cubicBezTo>
                      <a:pt x="1172589" y="0"/>
                      <a:pt x="1195812" y="9619"/>
                      <a:pt x="1212935" y="26742"/>
                    </a:cubicBezTo>
                    <a:cubicBezTo>
                      <a:pt x="1230057" y="43864"/>
                      <a:pt x="1239677" y="67088"/>
                      <a:pt x="1239677" y="91303"/>
                    </a:cubicBezTo>
                    <a:lnTo>
                      <a:pt x="1239677" y="837140"/>
                    </a:lnTo>
                    <a:cubicBezTo>
                      <a:pt x="1239677" y="861354"/>
                      <a:pt x="1230057" y="884578"/>
                      <a:pt x="1212935" y="901700"/>
                    </a:cubicBezTo>
                    <a:cubicBezTo>
                      <a:pt x="1195812" y="918823"/>
                      <a:pt x="1172589" y="928442"/>
                      <a:pt x="1148374" y="928442"/>
                    </a:cubicBezTo>
                    <a:lnTo>
                      <a:pt x="91303" y="928442"/>
                    </a:lnTo>
                    <a:cubicBezTo>
                      <a:pt x="67088" y="928442"/>
                      <a:pt x="43864" y="918823"/>
                      <a:pt x="26742" y="901700"/>
                    </a:cubicBezTo>
                    <a:cubicBezTo>
                      <a:pt x="9619" y="884578"/>
                      <a:pt x="0" y="861354"/>
                      <a:pt x="0" y="837140"/>
                    </a:cubicBezTo>
                    <a:lnTo>
                      <a:pt x="0" y="91303"/>
                    </a:lnTo>
                    <a:cubicBezTo>
                      <a:pt x="0" y="67088"/>
                      <a:pt x="9619" y="43864"/>
                      <a:pt x="26742" y="26742"/>
                    </a:cubicBezTo>
                    <a:cubicBezTo>
                      <a:pt x="43864" y="9619"/>
                      <a:pt x="67088" y="0"/>
                      <a:pt x="91303" y="0"/>
                    </a:cubicBezTo>
                    <a:close/>
                  </a:path>
                </a:pathLst>
              </a:custGeom>
              <a:solidFill>
                <a:srgbClr val="262219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239677" cy="966542"/>
              </a:xfrm>
              <a:prstGeom prst="rect">
                <a:avLst/>
              </a:prstGeom>
            </p:spPr>
            <p:txBody>
              <a:bodyPr anchor="ctr" rtlCol="false" tIns="35372" lIns="35372" bIns="35372" rIns="3537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313262" y="356341"/>
              <a:ext cx="5197710" cy="3646555"/>
              <a:chOff x="0" y="0"/>
              <a:chExt cx="1352692" cy="94900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52692" cy="949007"/>
              </a:xfrm>
              <a:custGeom>
                <a:avLst/>
                <a:gdLst/>
                <a:ahLst/>
                <a:cxnLst/>
                <a:rect r="r" b="b" t="t" l="l"/>
                <a:pathLst>
                  <a:path h="949007" w="1352692">
                    <a:moveTo>
                      <a:pt x="45678" y="0"/>
                    </a:moveTo>
                    <a:lnTo>
                      <a:pt x="1307014" y="0"/>
                    </a:lnTo>
                    <a:cubicBezTo>
                      <a:pt x="1319129" y="0"/>
                      <a:pt x="1330747" y="4812"/>
                      <a:pt x="1339313" y="13379"/>
                    </a:cubicBezTo>
                    <a:cubicBezTo>
                      <a:pt x="1347879" y="21945"/>
                      <a:pt x="1352692" y="33563"/>
                      <a:pt x="1352692" y="45678"/>
                    </a:cubicBezTo>
                    <a:lnTo>
                      <a:pt x="1352692" y="903330"/>
                    </a:lnTo>
                    <a:cubicBezTo>
                      <a:pt x="1352692" y="915444"/>
                      <a:pt x="1347879" y="927063"/>
                      <a:pt x="1339313" y="935629"/>
                    </a:cubicBezTo>
                    <a:cubicBezTo>
                      <a:pt x="1330747" y="944195"/>
                      <a:pt x="1319129" y="949007"/>
                      <a:pt x="1307014" y="949007"/>
                    </a:cubicBezTo>
                    <a:lnTo>
                      <a:pt x="45678" y="949007"/>
                    </a:lnTo>
                    <a:cubicBezTo>
                      <a:pt x="33563" y="949007"/>
                      <a:pt x="21945" y="944195"/>
                      <a:pt x="13379" y="935629"/>
                    </a:cubicBezTo>
                    <a:cubicBezTo>
                      <a:pt x="4812" y="927063"/>
                      <a:pt x="0" y="915444"/>
                      <a:pt x="0" y="903330"/>
                    </a:cubicBezTo>
                    <a:lnTo>
                      <a:pt x="0" y="45678"/>
                    </a:lnTo>
                    <a:cubicBezTo>
                      <a:pt x="0" y="33563"/>
                      <a:pt x="4812" y="21945"/>
                      <a:pt x="13379" y="13379"/>
                    </a:cubicBezTo>
                    <a:cubicBezTo>
                      <a:pt x="21945" y="4812"/>
                      <a:pt x="33563" y="0"/>
                      <a:pt x="45678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l="-484" t="-754" r="0" b="-9198"/>
                </a:stretch>
              </a:blipFill>
            </p:spPr>
          </p:sp>
        </p:grpSp>
      </p:grpSp>
      <p:sp>
        <p:nvSpPr>
          <p:cNvPr name="TextBox 19" id="19"/>
          <p:cNvSpPr txBox="true"/>
          <p:nvPr/>
        </p:nvSpPr>
        <p:spPr>
          <a:xfrm rot="0">
            <a:off x="5936968" y="1013296"/>
            <a:ext cx="6414064" cy="1171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1"/>
              </a:lnSpc>
            </a:pPr>
            <a:r>
              <a:rPr lang="en-US" sz="7493" spc="299">
                <a:solidFill>
                  <a:srgbClr val="262219"/>
                </a:solidFill>
                <a:latin typeface="The Seasons"/>
                <a:ea typeface="The Seasons"/>
                <a:cs typeface="The Seasons"/>
                <a:sym typeface="The Seasons"/>
              </a:rPr>
              <a:t>Methodology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20574000" cy="10287000"/>
          </a:xfrm>
          <a:custGeom>
            <a:avLst/>
            <a:gdLst/>
            <a:ahLst/>
            <a:cxnLst/>
            <a:rect r="r" b="b" t="t" l="l"/>
            <a:pathLst>
              <a:path h="10287000" w="20574000">
                <a:moveTo>
                  <a:pt x="0" y="0"/>
                </a:moveTo>
                <a:lnTo>
                  <a:pt x="20574000" y="0"/>
                </a:lnTo>
                <a:lnTo>
                  <a:pt x="2057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67081"/>
            <a:ext cx="16230600" cy="8152838"/>
            <a:chOff x="0" y="0"/>
            <a:chExt cx="884422" cy="4442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4422" cy="444257"/>
            </a:xfrm>
            <a:custGeom>
              <a:avLst/>
              <a:gdLst/>
              <a:ahLst/>
              <a:cxnLst/>
              <a:rect r="r" b="b" t="t" l="l"/>
              <a:pathLst>
                <a:path h="444257" w="884422">
                  <a:moveTo>
                    <a:pt x="0" y="0"/>
                  </a:moveTo>
                  <a:lnTo>
                    <a:pt x="884422" y="0"/>
                  </a:lnTo>
                  <a:lnTo>
                    <a:pt x="884422" y="444257"/>
                  </a:lnTo>
                  <a:lnTo>
                    <a:pt x="0" y="44425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4422" cy="482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01416" y="2802376"/>
            <a:ext cx="8285168" cy="1146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85"/>
              </a:lnSpc>
              <a:spcBef>
                <a:spcPct val="0"/>
              </a:spcBef>
            </a:pPr>
            <a:r>
              <a:rPr lang="en-US" sz="6418" spc="256">
                <a:solidFill>
                  <a:srgbClr val="262219"/>
                </a:solidFill>
                <a:latin typeface="TAN Pearl"/>
                <a:ea typeface="TAN Pearl"/>
                <a:cs typeface="TAN Pearl"/>
                <a:sym typeface="TAN Pearl"/>
              </a:rPr>
              <a:t>HYPOTHESIS - 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2009" y="4773792"/>
            <a:ext cx="13383982" cy="179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4"/>
              </a:lnSpc>
            </a:pPr>
            <a:r>
              <a:rPr lang="en-US" sz="3139" i="true" spc="248">
                <a:solidFill>
                  <a:srgbClr val="2622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Zara’s sales growth is influenced by traditional retail levers such as </a:t>
            </a:r>
            <a:r>
              <a:rPr lang="en-US" b="true" sz="3139" i="true" spc="248">
                <a:solidFill>
                  <a:srgbClr val="262219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promotions</a:t>
            </a:r>
            <a:r>
              <a:rPr lang="en-US" sz="3139" i="true" spc="248">
                <a:solidFill>
                  <a:srgbClr val="2622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, product positioning,  seasonality or pricing.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20574000" cy="10287000"/>
          </a:xfrm>
          <a:custGeom>
            <a:avLst/>
            <a:gdLst/>
            <a:ahLst/>
            <a:cxnLst/>
            <a:rect r="r" b="b" t="t" l="l"/>
            <a:pathLst>
              <a:path h="10287000" w="20574000">
                <a:moveTo>
                  <a:pt x="0" y="0"/>
                </a:moveTo>
                <a:lnTo>
                  <a:pt x="20574000" y="0"/>
                </a:lnTo>
                <a:lnTo>
                  <a:pt x="2057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67081"/>
            <a:ext cx="16230600" cy="8152838"/>
            <a:chOff x="0" y="0"/>
            <a:chExt cx="884422" cy="4442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4422" cy="444257"/>
            </a:xfrm>
            <a:custGeom>
              <a:avLst/>
              <a:gdLst/>
              <a:ahLst/>
              <a:cxnLst/>
              <a:rect r="r" b="b" t="t" l="l"/>
              <a:pathLst>
                <a:path h="444257" w="884422">
                  <a:moveTo>
                    <a:pt x="0" y="0"/>
                  </a:moveTo>
                  <a:lnTo>
                    <a:pt x="884422" y="0"/>
                  </a:lnTo>
                  <a:lnTo>
                    <a:pt x="884422" y="444257"/>
                  </a:lnTo>
                  <a:lnTo>
                    <a:pt x="0" y="44425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4422" cy="482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01416" y="2802376"/>
            <a:ext cx="8285168" cy="1146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85"/>
              </a:lnSpc>
              <a:spcBef>
                <a:spcPct val="0"/>
              </a:spcBef>
            </a:pPr>
            <a:r>
              <a:rPr lang="en-US" sz="6418" spc="256">
                <a:solidFill>
                  <a:srgbClr val="262219"/>
                </a:solidFill>
                <a:latin typeface="TAN Pearl"/>
                <a:ea typeface="TAN Pearl"/>
                <a:cs typeface="TAN Pearl"/>
                <a:sym typeface="TAN Pearl"/>
              </a:rPr>
              <a:t>HYPOTHESIS - 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2009" y="4773792"/>
            <a:ext cx="13383982" cy="179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4"/>
              </a:lnSpc>
            </a:pPr>
            <a:r>
              <a:rPr lang="en-US" sz="3139" i="true" spc="248">
                <a:solidFill>
                  <a:srgbClr val="2622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Zara’s sales growth is influenced by traditional retail levers such as promotions, </a:t>
            </a:r>
            <a:r>
              <a:rPr lang="en-US" b="true" sz="3139" i="true" spc="248">
                <a:solidFill>
                  <a:srgbClr val="262219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product positioning</a:t>
            </a:r>
            <a:r>
              <a:rPr lang="en-US" sz="3139" i="true" spc="248">
                <a:solidFill>
                  <a:srgbClr val="2622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, seasonality or pricing.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20574000" cy="10287000"/>
          </a:xfrm>
          <a:custGeom>
            <a:avLst/>
            <a:gdLst/>
            <a:ahLst/>
            <a:cxnLst/>
            <a:rect r="r" b="b" t="t" l="l"/>
            <a:pathLst>
              <a:path h="10287000" w="20574000">
                <a:moveTo>
                  <a:pt x="0" y="0"/>
                </a:moveTo>
                <a:lnTo>
                  <a:pt x="20574000" y="0"/>
                </a:lnTo>
                <a:lnTo>
                  <a:pt x="2057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67081"/>
            <a:ext cx="16230600" cy="8152838"/>
            <a:chOff x="0" y="0"/>
            <a:chExt cx="884422" cy="4442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4422" cy="444257"/>
            </a:xfrm>
            <a:custGeom>
              <a:avLst/>
              <a:gdLst/>
              <a:ahLst/>
              <a:cxnLst/>
              <a:rect r="r" b="b" t="t" l="l"/>
              <a:pathLst>
                <a:path h="444257" w="884422">
                  <a:moveTo>
                    <a:pt x="0" y="0"/>
                  </a:moveTo>
                  <a:lnTo>
                    <a:pt x="884422" y="0"/>
                  </a:lnTo>
                  <a:lnTo>
                    <a:pt x="884422" y="444257"/>
                  </a:lnTo>
                  <a:lnTo>
                    <a:pt x="0" y="44425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4422" cy="482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01416" y="2802376"/>
            <a:ext cx="8285168" cy="1146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85"/>
              </a:lnSpc>
              <a:spcBef>
                <a:spcPct val="0"/>
              </a:spcBef>
            </a:pPr>
            <a:r>
              <a:rPr lang="en-US" sz="6418" spc="256">
                <a:solidFill>
                  <a:srgbClr val="262219"/>
                </a:solidFill>
                <a:latin typeface="TAN Pearl"/>
                <a:ea typeface="TAN Pearl"/>
                <a:cs typeface="TAN Pearl"/>
                <a:sym typeface="TAN Pearl"/>
              </a:rPr>
              <a:t>HYPOTHESIS - 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2009" y="4773792"/>
            <a:ext cx="13383982" cy="179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4"/>
              </a:lnSpc>
            </a:pPr>
            <a:r>
              <a:rPr lang="en-US" sz="3139" i="true" spc="248">
                <a:solidFill>
                  <a:srgbClr val="2622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Zara’s sales growth is influenced by traditional retail levers such as promotions, product positioning, </a:t>
            </a:r>
            <a:r>
              <a:rPr lang="en-US" b="true" sz="3139" i="true" spc="248">
                <a:solidFill>
                  <a:srgbClr val="262219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seasonality </a:t>
            </a:r>
            <a:r>
              <a:rPr lang="en-US" sz="3139" i="true" spc="248">
                <a:solidFill>
                  <a:srgbClr val="2622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or pricing.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20574000" cy="10287000"/>
          </a:xfrm>
          <a:custGeom>
            <a:avLst/>
            <a:gdLst/>
            <a:ahLst/>
            <a:cxnLst/>
            <a:rect r="r" b="b" t="t" l="l"/>
            <a:pathLst>
              <a:path h="10287000" w="20574000">
                <a:moveTo>
                  <a:pt x="0" y="0"/>
                </a:moveTo>
                <a:lnTo>
                  <a:pt x="20574000" y="0"/>
                </a:lnTo>
                <a:lnTo>
                  <a:pt x="2057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67081"/>
            <a:ext cx="16230600" cy="8152838"/>
            <a:chOff x="0" y="0"/>
            <a:chExt cx="884422" cy="4442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4422" cy="444257"/>
            </a:xfrm>
            <a:custGeom>
              <a:avLst/>
              <a:gdLst/>
              <a:ahLst/>
              <a:cxnLst/>
              <a:rect r="r" b="b" t="t" l="l"/>
              <a:pathLst>
                <a:path h="444257" w="884422">
                  <a:moveTo>
                    <a:pt x="0" y="0"/>
                  </a:moveTo>
                  <a:lnTo>
                    <a:pt x="884422" y="0"/>
                  </a:lnTo>
                  <a:lnTo>
                    <a:pt x="884422" y="444257"/>
                  </a:lnTo>
                  <a:lnTo>
                    <a:pt x="0" y="44425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4422" cy="482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01416" y="2802376"/>
            <a:ext cx="8285168" cy="1146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85"/>
              </a:lnSpc>
              <a:spcBef>
                <a:spcPct val="0"/>
              </a:spcBef>
            </a:pPr>
            <a:r>
              <a:rPr lang="en-US" sz="6418" spc="256">
                <a:solidFill>
                  <a:srgbClr val="262219"/>
                </a:solidFill>
                <a:latin typeface="TAN Pearl"/>
                <a:ea typeface="TAN Pearl"/>
                <a:cs typeface="TAN Pearl"/>
                <a:sym typeface="TAN Pearl"/>
              </a:rPr>
              <a:t>HYPOTHESIS - 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2009" y="4773792"/>
            <a:ext cx="13383982" cy="1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4"/>
              </a:lnSpc>
            </a:pPr>
            <a:r>
              <a:rPr lang="en-US" sz="3139" i="true" spc="248">
                <a:solidFill>
                  <a:srgbClr val="2622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Zara’s sales growth is influenced by traditional retail levers such as promotions, product positioning, seasonality or </a:t>
            </a:r>
            <a:r>
              <a:rPr lang="en-US" b="true" sz="3139" i="true" spc="248">
                <a:solidFill>
                  <a:srgbClr val="262219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pricing</a:t>
            </a:r>
            <a:r>
              <a:rPr lang="en-US" sz="3139" i="true" spc="248">
                <a:solidFill>
                  <a:srgbClr val="2622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15136">
            <a:off x="-3269826" y="7301334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92335" y="1028700"/>
            <a:ext cx="3928697" cy="1085706"/>
            <a:chOff x="0" y="0"/>
            <a:chExt cx="5238263" cy="144760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238263" cy="1447608"/>
              <a:chOff x="0" y="0"/>
              <a:chExt cx="1396488" cy="38592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396489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396489">
                    <a:moveTo>
                      <a:pt x="0" y="0"/>
                    </a:moveTo>
                    <a:lnTo>
                      <a:pt x="1396489" y="0"/>
                    </a:lnTo>
                    <a:lnTo>
                      <a:pt x="1396489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262219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396488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231681" y="299187"/>
              <a:ext cx="4774900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i. Promotions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34093" y="1028700"/>
            <a:ext cx="6134466" cy="1085706"/>
            <a:chOff x="0" y="0"/>
            <a:chExt cx="8179288" cy="144760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179288" cy="1447608"/>
              <a:chOff x="0" y="0"/>
              <a:chExt cx="2180548" cy="38592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180548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2180548">
                    <a:moveTo>
                      <a:pt x="0" y="0"/>
                    </a:moveTo>
                    <a:lnTo>
                      <a:pt x="2180548" y="0"/>
                    </a:lnTo>
                    <a:lnTo>
                      <a:pt x="2180548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180548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61759" y="299187"/>
              <a:ext cx="7455770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ii. Product Positioning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78159" y="1028700"/>
            <a:ext cx="4017506" cy="1085706"/>
            <a:chOff x="0" y="0"/>
            <a:chExt cx="5356675" cy="1447608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356675" cy="1447608"/>
              <a:chOff x="0" y="0"/>
              <a:chExt cx="1428056" cy="38592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428056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428056">
                    <a:moveTo>
                      <a:pt x="0" y="0"/>
                    </a:moveTo>
                    <a:lnTo>
                      <a:pt x="1428056" y="0"/>
                    </a:lnTo>
                    <a:lnTo>
                      <a:pt x="1428056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428056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236918" y="299187"/>
              <a:ext cx="4882838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iii. Seasonality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92335" y="2321019"/>
            <a:ext cx="5656552" cy="6937281"/>
          </a:xfrm>
          <a:custGeom>
            <a:avLst/>
            <a:gdLst/>
            <a:ahLst/>
            <a:cxnLst/>
            <a:rect r="r" b="b" t="t" l="l"/>
            <a:pathLst>
              <a:path h="6937281" w="5656552">
                <a:moveTo>
                  <a:pt x="0" y="0"/>
                </a:moveTo>
                <a:lnTo>
                  <a:pt x="5656552" y="0"/>
                </a:lnTo>
                <a:lnTo>
                  <a:pt x="5656552" y="6937281"/>
                </a:lnTo>
                <a:lnTo>
                  <a:pt x="0" y="69372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962399" y="8902011"/>
            <a:ext cx="4833266" cy="35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HYPOTHESIS - 1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2335" y="1028700"/>
            <a:ext cx="3928697" cy="1085706"/>
            <a:chOff x="0" y="0"/>
            <a:chExt cx="5238263" cy="144760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238263" cy="1447608"/>
              <a:chOff x="0" y="0"/>
              <a:chExt cx="1396488" cy="38592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396489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396489">
                    <a:moveTo>
                      <a:pt x="0" y="0"/>
                    </a:moveTo>
                    <a:lnTo>
                      <a:pt x="1396489" y="0"/>
                    </a:lnTo>
                    <a:lnTo>
                      <a:pt x="1396489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262219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396488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31681" y="299187"/>
              <a:ext cx="4774900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i. Promotions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034093" y="1028700"/>
            <a:ext cx="6134466" cy="1085706"/>
            <a:chOff x="0" y="0"/>
            <a:chExt cx="8179288" cy="144760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179288" cy="1447608"/>
              <a:chOff x="0" y="0"/>
              <a:chExt cx="2180548" cy="38592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180548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2180548">
                    <a:moveTo>
                      <a:pt x="0" y="0"/>
                    </a:moveTo>
                    <a:lnTo>
                      <a:pt x="2180548" y="0"/>
                    </a:lnTo>
                    <a:lnTo>
                      <a:pt x="2180548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2180548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361759" y="299187"/>
              <a:ext cx="7455770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ii. Product Positioning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778159" y="1028700"/>
            <a:ext cx="4017506" cy="1085706"/>
            <a:chOff x="0" y="0"/>
            <a:chExt cx="5356675" cy="144760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356675" cy="1447608"/>
              <a:chOff x="0" y="0"/>
              <a:chExt cx="1428056" cy="38592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428056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428056">
                    <a:moveTo>
                      <a:pt x="0" y="0"/>
                    </a:moveTo>
                    <a:lnTo>
                      <a:pt x="1428056" y="0"/>
                    </a:lnTo>
                    <a:lnTo>
                      <a:pt x="1428056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428056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236918" y="299187"/>
              <a:ext cx="4882838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iii. Seasonality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962399" y="8902011"/>
            <a:ext cx="4833266" cy="35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HYPOTHESIS - 1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92335" y="2321019"/>
            <a:ext cx="10163571" cy="6937281"/>
          </a:xfrm>
          <a:custGeom>
            <a:avLst/>
            <a:gdLst/>
            <a:ahLst/>
            <a:cxnLst/>
            <a:rect r="r" b="b" t="t" l="l"/>
            <a:pathLst>
              <a:path h="6937281" w="10163571">
                <a:moveTo>
                  <a:pt x="0" y="0"/>
                </a:moveTo>
                <a:lnTo>
                  <a:pt x="10163571" y="0"/>
                </a:lnTo>
                <a:lnTo>
                  <a:pt x="10163571" y="6937281"/>
                </a:lnTo>
                <a:lnTo>
                  <a:pt x="0" y="6937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4115136">
            <a:off x="-3269826" y="7301334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2335" y="1028700"/>
            <a:ext cx="3928697" cy="1085706"/>
            <a:chOff x="0" y="0"/>
            <a:chExt cx="5238263" cy="144760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238263" cy="1447608"/>
              <a:chOff x="0" y="0"/>
              <a:chExt cx="1396488" cy="38592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396489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396489">
                    <a:moveTo>
                      <a:pt x="0" y="0"/>
                    </a:moveTo>
                    <a:lnTo>
                      <a:pt x="1396489" y="0"/>
                    </a:lnTo>
                    <a:lnTo>
                      <a:pt x="1396489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262219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396488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31681" y="299187"/>
              <a:ext cx="4774900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i. Promotions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034093" y="1028700"/>
            <a:ext cx="6134466" cy="1085706"/>
            <a:chOff x="0" y="0"/>
            <a:chExt cx="8179288" cy="144760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179288" cy="1447608"/>
              <a:chOff x="0" y="0"/>
              <a:chExt cx="2180548" cy="38592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180548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2180548">
                    <a:moveTo>
                      <a:pt x="0" y="0"/>
                    </a:moveTo>
                    <a:lnTo>
                      <a:pt x="2180548" y="0"/>
                    </a:lnTo>
                    <a:lnTo>
                      <a:pt x="2180548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2180548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361759" y="299187"/>
              <a:ext cx="7455770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ii. Product Positioning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778159" y="1028700"/>
            <a:ext cx="4017506" cy="1085706"/>
            <a:chOff x="0" y="0"/>
            <a:chExt cx="5356675" cy="144760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356675" cy="1447608"/>
              <a:chOff x="0" y="0"/>
              <a:chExt cx="1428056" cy="38592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428056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428056">
                    <a:moveTo>
                      <a:pt x="0" y="0"/>
                    </a:moveTo>
                    <a:lnTo>
                      <a:pt x="1428056" y="0"/>
                    </a:lnTo>
                    <a:lnTo>
                      <a:pt x="1428056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428056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236918" y="299187"/>
              <a:ext cx="4882838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iii. Seasonality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92335" y="2321019"/>
            <a:ext cx="10163571" cy="6937281"/>
          </a:xfrm>
          <a:custGeom>
            <a:avLst/>
            <a:gdLst/>
            <a:ahLst/>
            <a:cxnLst/>
            <a:rect r="r" b="b" t="t" l="l"/>
            <a:pathLst>
              <a:path h="6937281" w="10163571">
                <a:moveTo>
                  <a:pt x="0" y="0"/>
                </a:moveTo>
                <a:lnTo>
                  <a:pt x="10163571" y="0"/>
                </a:lnTo>
                <a:lnTo>
                  <a:pt x="10163571" y="6937281"/>
                </a:lnTo>
                <a:lnTo>
                  <a:pt x="0" y="6937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009040" y="736721"/>
            <a:ext cx="643534" cy="655831"/>
          </a:xfrm>
          <a:custGeom>
            <a:avLst/>
            <a:gdLst/>
            <a:ahLst/>
            <a:cxnLst/>
            <a:rect r="r" b="b" t="t" l="l"/>
            <a:pathLst>
              <a:path h="655831" w="643534">
                <a:moveTo>
                  <a:pt x="0" y="0"/>
                </a:moveTo>
                <a:lnTo>
                  <a:pt x="643534" y="0"/>
                </a:lnTo>
                <a:lnTo>
                  <a:pt x="643534" y="655831"/>
                </a:lnTo>
                <a:lnTo>
                  <a:pt x="0" y="655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962399" y="8902011"/>
            <a:ext cx="4833266" cy="35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HYPOTHESIS - 1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4115136">
            <a:off x="-3269826" y="7301334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2335" y="1028700"/>
            <a:ext cx="3928697" cy="1085706"/>
            <a:chOff x="0" y="0"/>
            <a:chExt cx="5238263" cy="144760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238263" cy="1447608"/>
              <a:chOff x="0" y="0"/>
              <a:chExt cx="1396488" cy="38592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396489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396489">
                    <a:moveTo>
                      <a:pt x="0" y="0"/>
                    </a:moveTo>
                    <a:lnTo>
                      <a:pt x="1396489" y="0"/>
                    </a:lnTo>
                    <a:lnTo>
                      <a:pt x="1396489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396488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31681" y="299187"/>
              <a:ext cx="4774900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i. Promotions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034093" y="1028700"/>
            <a:ext cx="6134466" cy="1085706"/>
            <a:chOff x="0" y="0"/>
            <a:chExt cx="8179288" cy="144760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179288" cy="1447608"/>
              <a:chOff x="0" y="0"/>
              <a:chExt cx="2180548" cy="38592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180548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2180548">
                    <a:moveTo>
                      <a:pt x="0" y="0"/>
                    </a:moveTo>
                    <a:lnTo>
                      <a:pt x="2180548" y="0"/>
                    </a:lnTo>
                    <a:lnTo>
                      <a:pt x="2180548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26221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2180548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361759" y="299187"/>
              <a:ext cx="7455770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ii. Product Positioning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778159" y="1028700"/>
            <a:ext cx="4017506" cy="1085706"/>
            <a:chOff x="0" y="0"/>
            <a:chExt cx="5356675" cy="144760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356675" cy="1447608"/>
              <a:chOff x="0" y="0"/>
              <a:chExt cx="1428056" cy="38592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428056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428056">
                    <a:moveTo>
                      <a:pt x="0" y="0"/>
                    </a:moveTo>
                    <a:lnTo>
                      <a:pt x="1428056" y="0"/>
                    </a:lnTo>
                    <a:lnTo>
                      <a:pt x="1428056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428056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236918" y="299187"/>
              <a:ext cx="4882838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iii. Seasonality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009040" y="736721"/>
            <a:ext cx="643534" cy="655831"/>
          </a:xfrm>
          <a:custGeom>
            <a:avLst/>
            <a:gdLst/>
            <a:ahLst/>
            <a:cxnLst/>
            <a:rect r="r" b="b" t="t" l="l"/>
            <a:pathLst>
              <a:path h="655831" w="643534">
                <a:moveTo>
                  <a:pt x="0" y="0"/>
                </a:moveTo>
                <a:lnTo>
                  <a:pt x="643534" y="0"/>
                </a:lnTo>
                <a:lnTo>
                  <a:pt x="643534" y="655831"/>
                </a:lnTo>
                <a:lnTo>
                  <a:pt x="0" y="655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4115136">
            <a:off x="-3269826" y="7301334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846064" y="2319961"/>
            <a:ext cx="4277122" cy="6938339"/>
          </a:xfrm>
          <a:custGeom>
            <a:avLst/>
            <a:gdLst/>
            <a:ahLst/>
            <a:cxnLst/>
            <a:rect r="r" b="b" t="t" l="l"/>
            <a:pathLst>
              <a:path h="6938339" w="4277122">
                <a:moveTo>
                  <a:pt x="0" y="0"/>
                </a:moveTo>
                <a:lnTo>
                  <a:pt x="4277122" y="0"/>
                </a:lnTo>
                <a:lnTo>
                  <a:pt x="4277122" y="6938339"/>
                </a:lnTo>
                <a:lnTo>
                  <a:pt x="0" y="69383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995" r="-608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962399" y="8902011"/>
            <a:ext cx="4833266" cy="35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HYPOTHESIS - 1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2335" y="1028700"/>
            <a:ext cx="3928697" cy="1085706"/>
            <a:chOff x="0" y="0"/>
            <a:chExt cx="5238263" cy="144760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238263" cy="1447608"/>
              <a:chOff x="0" y="0"/>
              <a:chExt cx="1396488" cy="38592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396489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396489">
                    <a:moveTo>
                      <a:pt x="0" y="0"/>
                    </a:moveTo>
                    <a:lnTo>
                      <a:pt x="1396489" y="0"/>
                    </a:lnTo>
                    <a:lnTo>
                      <a:pt x="1396489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396488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31681" y="299187"/>
              <a:ext cx="4774900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i. Promotions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034093" y="1028700"/>
            <a:ext cx="6134466" cy="1085706"/>
            <a:chOff x="0" y="0"/>
            <a:chExt cx="8179288" cy="144760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179288" cy="1447608"/>
              <a:chOff x="0" y="0"/>
              <a:chExt cx="2180548" cy="38592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180548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2180548">
                    <a:moveTo>
                      <a:pt x="0" y="0"/>
                    </a:moveTo>
                    <a:lnTo>
                      <a:pt x="2180548" y="0"/>
                    </a:lnTo>
                    <a:lnTo>
                      <a:pt x="2180548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26221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2180548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361759" y="299187"/>
              <a:ext cx="7455770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ii. Product Positioning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778159" y="1028700"/>
            <a:ext cx="4017506" cy="1085706"/>
            <a:chOff x="0" y="0"/>
            <a:chExt cx="5356675" cy="144760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356675" cy="1447608"/>
              <a:chOff x="0" y="0"/>
              <a:chExt cx="1428056" cy="38592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428056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428056">
                    <a:moveTo>
                      <a:pt x="0" y="0"/>
                    </a:moveTo>
                    <a:lnTo>
                      <a:pt x="1428056" y="0"/>
                    </a:lnTo>
                    <a:lnTo>
                      <a:pt x="1428056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428056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236918" y="299187"/>
              <a:ext cx="4882838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iii. Seasonality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962399" y="8902011"/>
            <a:ext cx="4833266" cy="35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HYPOTHESIS - 1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009040" y="736721"/>
            <a:ext cx="643534" cy="655831"/>
          </a:xfrm>
          <a:custGeom>
            <a:avLst/>
            <a:gdLst/>
            <a:ahLst/>
            <a:cxnLst/>
            <a:rect r="r" b="b" t="t" l="l"/>
            <a:pathLst>
              <a:path h="655831" w="643534">
                <a:moveTo>
                  <a:pt x="0" y="0"/>
                </a:moveTo>
                <a:lnTo>
                  <a:pt x="643534" y="0"/>
                </a:lnTo>
                <a:lnTo>
                  <a:pt x="643534" y="655831"/>
                </a:lnTo>
                <a:lnTo>
                  <a:pt x="0" y="655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846792" y="736721"/>
            <a:ext cx="643534" cy="655831"/>
          </a:xfrm>
          <a:custGeom>
            <a:avLst/>
            <a:gdLst/>
            <a:ahLst/>
            <a:cxnLst/>
            <a:rect r="r" b="b" t="t" l="l"/>
            <a:pathLst>
              <a:path h="655831" w="643534">
                <a:moveTo>
                  <a:pt x="0" y="0"/>
                </a:moveTo>
                <a:lnTo>
                  <a:pt x="643534" y="0"/>
                </a:lnTo>
                <a:lnTo>
                  <a:pt x="643534" y="655831"/>
                </a:lnTo>
                <a:lnTo>
                  <a:pt x="0" y="655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4115136">
            <a:off x="-3269826" y="7301334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846064" y="2319961"/>
            <a:ext cx="4179049" cy="6779245"/>
          </a:xfrm>
          <a:custGeom>
            <a:avLst/>
            <a:gdLst/>
            <a:ahLst/>
            <a:cxnLst/>
            <a:rect r="r" b="b" t="t" l="l"/>
            <a:pathLst>
              <a:path h="6779245" w="4179049">
                <a:moveTo>
                  <a:pt x="0" y="0"/>
                </a:moveTo>
                <a:lnTo>
                  <a:pt x="4179049" y="0"/>
                </a:lnTo>
                <a:lnTo>
                  <a:pt x="4179049" y="6779244"/>
                </a:lnTo>
                <a:lnTo>
                  <a:pt x="0" y="67792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995" r="-608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622256" cy="10287000"/>
          </a:xfrm>
          <a:custGeom>
            <a:avLst/>
            <a:gdLst/>
            <a:ahLst/>
            <a:cxnLst/>
            <a:rect r="r" b="b" t="t" l="l"/>
            <a:pathLst>
              <a:path h="10287000" w="6622256">
                <a:moveTo>
                  <a:pt x="0" y="0"/>
                </a:moveTo>
                <a:lnTo>
                  <a:pt x="6622256" y="0"/>
                </a:lnTo>
                <a:lnTo>
                  <a:pt x="66222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41165" y="3990265"/>
            <a:ext cx="10617696" cy="226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3"/>
              </a:lnSpc>
            </a:pPr>
            <a:r>
              <a:rPr lang="en-US" sz="7220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A Visual deep dive into the</a:t>
            </a:r>
          </a:p>
          <a:p>
            <a:pPr algn="ctr">
              <a:lnSpc>
                <a:spcPts val="8953"/>
              </a:lnSpc>
            </a:pPr>
            <a:r>
              <a:rPr lang="en-US" sz="7220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drivers of Zara’s sales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50013" y="3214431"/>
            <a:ext cx="3691303" cy="433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619"/>
              </a:lnSpc>
              <a:spcBef>
                <a:spcPct val="0"/>
              </a:spcBef>
            </a:pPr>
            <a:r>
              <a:rPr lang="en-US" sz="2585" i="true" spc="628">
                <a:solidFill>
                  <a:srgbClr val="2622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PRESENTING :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2335" y="1028700"/>
            <a:ext cx="3928697" cy="1085706"/>
            <a:chOff x="0" y="0"/>
            <a:chExt cx="5238263" cy="144760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238263" cy="1447608"/>
              <a:chOff x="0" y="0"/>
              <a:chExt cx="1396488" cy="38592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396489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396489">
                    <a:moveTo>
                      <a:pt x="0" y="0"/>
                    </a:moveTo>
                    <a:lnTo>
                      <a:pt x="1396489" y="0"/>
                    </a:lnTo>
                    <a:lnTo>
                      <a:pt x="1396489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396488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31681" y="299187"/>
              <a:ext cx="4774900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i. Promotions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157659" y="1028700"/>
            <a:ext cx="6134466" cy="1085706"/>
            <a:chOff x="0" y="0"/>
            <a:chExt cx="8179288" cy="144760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179288" cy="1447608"/>
              <a:chOff x="0" y="0"/>
              <a:chExt cx="2180548" cy="38592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180548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2180548">
                    <a:moveTo>
                      <a:pt x="0" y="0"/>
                    </a:moveTo>
                    <a:lnTo>
                      <a:pt x="2180548" y="0"/>
                    </a:lnTo>
                    <a:lnTo>
                      <a:pt x="2180548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2180548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361759" y="299187"/>
              <a:ext cx="7455770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ii. Product Positioning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778159" y="1028700"/>
            <a:ext cx="4017506" cy="1085706"/>
            <a:chOff x="0" y="0"/>
            <a:chExt cx="5356675" cy="144760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356675" cy="1447608"/>
              <a:chOff x="0" y="0"/>
              <a:chExt cx="1428056" cy="38592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428056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428056">
                    <a:moveTo>
                      <a:pt x="0" y="0"/>
                    </a:moveTo>
                    <a:lnTo>
                      <a:pt x="1428056" y="0"/>
                    </a:lnTo>
                    <a:lnTo>
                      <a:pt x="1428056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262219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428056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236918" y="299187"/>
              <a:ext cx="4882838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iii. Seasonality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750104" y="2321019"/>
            <a:ext cx="6045561" cy="6937281"/>
          </a:xfrm>
          <a:custGeom>
            <a:avLst/>
            <a:gdLst/>
            <a:ahLst/>
            <a:cxnLst/>
            <a:rect r="r" b="b" t="t" l="l"/>
            <a:pathLst>
              <a:path h="6937281" w="6045561">
                <a:moveTo>
                  <a:pt x="0" y="0"/>
                </a:moveTo>
                <a:lnTo>
                  <a:pt x="6045561" y="0"/>
                </a:lnTo>
                <a:lnTo>
                  <a:pt x="6045561" y="6937281"/>
                </a:lnTo>
                <a:lnTo>
                  <a:pt x="0" y="6937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009040" y="736721"/>
            <a:ext cx="643534" cy="655831"/>
          </a:xfrm>
          <a:custGeom>
            <a:avLst/>
            <a:gdLst/>
            <a:ahLst/>
            <a:cxnLst/>
            <a:rect r="r" b="b" t="t" l="l"/>
            <a:pathLst>
              <a:path h="655831" w="643534">
                <a:moveTo>
                  <a:pt x="0" y="0"/>
                </a:moveTo>
                <a:lnTo>
                  <a:pt x="643534" y="0"/>
                </a:lnTo>
                <a:lnTo>
                  <a:pt x="643534" y="655831"/>
                </a:lnTo>
                <a:lnTo>
                  <a:pt x="0" y="655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856317" y="736721"/>
            <a:ext cx="643534" cy="655831"/>
          </a:xfrm>
          <a:custGeom>
            <a:avLst/>
            <a:gdLst/>
            <a:ahLst/>
            <a:cxnLst/>
            <a:rect r="r" b="b" t="t" l="l"/>
            <a:pathLst>
              <a:path h="655831" w="643534">
                <a:moveTo>
                  <a:pt x="0" y="0"/>
                </a:moveTo>
                <a:lnTo>
                  <a:pt x="643534" y="0"/>
                </a:lnTo>
                <a:lnTo>
                  <a:pt x="643534" y="655831"/>
                </a:lnTo>
                <a:lnTo>
                  <a:pt x="0" y="655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4115136">
            <a:off x="-3269826" y="7301334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2335" y="1028700"/>
            <a:ext cx="3928697" cy="1085706"/>
            <a:chOff x="0" y="0"/>
            <a:chExt cx="5238263" cy="144760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238263" cy="1447608"/>
              <a:chOff x="0" y="0"/>
              <a:chExt cx="1396488" cy="38592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396489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396489">
                    <a:moveTo>
                      <a:pt x="0" y="0"/>
                    </a:moveTo>
                    <a:lnTo>
                      <a:pt x="1396489" y="0"/>
                    </a:lnTo>
                    <a:lnTo>
                      <a:pt x="1396489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396488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31681" y="299187"/>
              <a:ext cx="4774900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i. Promotions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778159" y="1028700"/>
            <a:ext cx="4017506" cy="1085706"/>
            <a:chOff x="0" y="0"/>
            <a:chExt cx="5356675" cy="144760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356675" cy="1447608"/>
              <a:chOff x="0" y="0"/>
              <a:chExt cx="1428056" cy="38592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28056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428056">
                    <a:moveTo>
                      <a:pt x="0" y="0"/>
                    </a:moveTo>
                    <a:lnTo>
                      <a:pt x="1428056" y="0"/>
                    </a:lnTo>
                    <a:lnTo>
                      <a:pt x="1428056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26221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428056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36918" y="299187"/>
              <a:ext cx="4882838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iii. Seasonality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750104" y="2321019"/>
            <a:ext cx="6045561" cy="6937281"/>
          </a:xfrm>
          <a:custGeom>
            <a:avLst/>
            <a:gdLst/>
            <a:ahLst/>
            <a:cxnLst/>
            <a:rect r="r" b="b" t="t" l="l"/>
            <a:pathLst>
              <a:path h="6937281" w="6045561">
                <a:moveTo>
                  <a:pt x="0" y="0"/>
                </a:moveTo>
                <a:lnTo>
                  <a:pt x="6045561" y="0"/>
                </a:lnTo>
                <a:lnTo>
                  <a:pt x="6045561" y="6937281"/>
                </a:lnTo>
                <a:lnTo>
                  <a:pt x="0" y="6937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009040" y="736721"/>
            <a:ext cx="643534" cy="655831"/>
          </a:xfrm>
          <a:custGeom>
            <a:avLst/>
            <a:gdLst/>
            <a:ahLst/>
            <a:cxnLst/>
            <a:rect r="r" b="b" t="t" l="l"/>
            <a:pathLst>
              <a:path h="655831" w="643534">
                <a:moveTo>
                  <a:pt x="0" y="0"/>
                </a:moveTo>
                <a:lnTo>
                  <a:pt x="643534" y="0"/>
                </a:lnTo>
                <a:lnTo>
                  <a:pt x="643534" y="655831"/>
                </a:lnTo>
                <a:lnTo>
                  <a:pt x="0" y="655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473898" y="736721"/>
            <a:ext cx="643534" cy="655831"/>
          </a:xfrm>
          <a:custGeom>
            <a:avLst/>
            <a:gdLst/>
            <a:ahLst/>
            <a:cxnLst/>
            <a:rect r="r" b="b" t="t" l="l"/>
            <a:pathLst>
              <a:path h="655831" w="643534">
                <a:moveTo>
                  <a:pt x="0" y="0"/>
                </a:moveTo>
                <a:lnTo>
                  <a:pt x="643534" y="0"/>
                </a:lnTo>
                <a:lnTo>
                  <a:pt x="643534" y="655831"/>
                </a:lnTo>
                <a:lnTo>
                  <a:pt x="0" y="655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4115136">
            <a:off x="-3269826" y="7301334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148134" y="1028700"/>
            <a:ext cx="6134466" cy="1085706"/>
            <a:chOff x="0" y="0"/>
            <a:chExt cx="8179288" cy="1447608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8179288" cy="1447608"/>
              <a:chOff x="0" y="0"/>
              <a:chExt cx="2180548" cy="38592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180548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2180548">
                    <a:moveTo>
                      <a:pt x="0" y="0"/>
                    </a:moveTo>
                    <a:lnTo>
                      <a:pt x="2180548" y="0"/>
                    </a:lnTo>
                    <a:lnTo>
                      <a:pt x="2180548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2180548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361759" y="299187"/>
              <a:ext cx="7455770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ii. Product Positioning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846792" y="736721"/>
            <a:ext cx="643534" cy="655831"/>
          </a:xfrm>
          <a:custGeom>
            <a:avLst/>
            <a:gdLst/>
            <a:ahLst/>
            <a:cxnLst/>
            <a:rect r="r" b="b" t="t" l="l"/>
            <a:pathLst>
              <a:path h="655831" w="643534">
                <a:moveTo>
                  <a:pt x="0" y="0"/>
                </a:moveTo>
                <a:lnTo>
                  <a:pt x="643534" y="0"/>
                </a:lnTo>
                <a:lnTo>
                  <a:pt x="643534" y="655831"/>
                </a:lnTo>
                <a:lnTo>
                  <a:pt x="0" y="655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15136">
            <a:off x="-3269826" y="7301334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92335" y="1028700"/>
            <a:ext cx="2828276" cy="1085706"/>
            <a:chOff x="0" y="0"/>
            <a:chExt cx="3771035" cy="144760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3771035" cy="1447608"/>
              <a:chOff x="0" y="0"/>
              <a:chExt cx="1005335" cy="38592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05335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005335">
                    <a:moveTo>
                      <a:pt x="0" y="0"/>
                    </a:moveTo>
                    <a:lnTo>
                      <a:pt x="1005335" y="0"/>
                    </a:lnTo>
                    <a:lnTo>
                      <a:pt x="1005335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262219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005335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66788" y="299187"/>
              <a:ext cx="3437459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iv. Pricing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962399" y="8902011"/>
            <a:ext cx="4833266" cy="35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HYPOTHESIS - 1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84044" y="2563269"/>
            <a:ext cx="3916019" cy="51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5"/>
              </a:lnSpc>
            </a:pPr>
            <a:r>
              <a:rPr lang="en-US" sz="2847" spc="139">
                <a:solidFill>
                  <a:srgbClr val="262219"/>
                </a:solidFill>
                <a:latin typeface="Montserrat"/>
                <a:ea typeface="Montserrat"/>
                <a:cs typeface="Montserrat"/>
                <a:sym typeface="Montserrat"/>
              </a:rPr>
              <a:t>R-squared = 0.01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84044" y="3344142"/>
            <a:ext cx="7011621" cy="1067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5"/>
              </a:lnSpc>
            </a:pPr>
            <a:r>
              <a:rPr lang="en-US" sz="2847" spc="139">
                <a:solidFill>
                  <a:srgbClr val="262219"/>
                </a:solidFill>
                <a:latin typeface="Montserrat"/>
                <a:ea typeface="Montserrat"/>
                <a:cs typeface="Montserrat"/>
                <a:sym typeface="Montserrat"/>
              </a:rPr>
              <a:t>(meaning 0.01% variation of </a:t>
            </a:r>
          </a:p>
          <a:p>
            <a:pPr algn="l">
              <a:lnSpc>
                <a:spcPts val="4385"/>
              </a:lnSpc>
            </a:pPr>
            <a:r>
              <a:rPr lang="en-US" sz="2847" spc="139">
                <a:solidFill>
                  <a:srgbClr val="262219"/>
                </a:solidFill>
                <a:latin typeface="Montserrat"/>
                <a:ea typeface="Montserrat"/>
                <a:cs typeface="Montserrat"/>
                <a:sym typeface="Montserrat"/>
              </a:rPr>
              <a:t>Sales volume is explained by price)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92335" y="2114406"/>
            <a:ext cx="7249257" cy="6825705"/>
          </a:xfrm>
          <a:custGeom>
            <a:avLst/>
            <a:gdLst/>
            <a:ahLst/>
            <a:cxnLst/>
            <a:rect r="r" b="b" t="t" l="l"/>
            <a:pathLst>
              <a:path h="6825705" w="7249257">
                <a:moveTo>
                  <a:pt x="0" y="0"/>
                </a:moveTo>
                <a:lnTo>
                  <a:pt x="7249257" y="0"/>
                </a:lnTo>
                <a:lnTo>
                  <a:pt x="7249257" y="6825705"/>
                </a:lnTo>
                <a:lnTo>
                  <a:pt x="0" y="68257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15136">
            <a:off x="-3269826" y="7301334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92335" y="1028700"/>
            <a:ext cx="2828276" cy="1085706"/>
            <a:chOff x="0" y="0"/>
            <a:chExt cx="3771035" cy="144760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3771035" cy="1447608"/>
              <a:chOff x="0" y="0"/>
              <a:chExt cx="1005335" cy="38592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05335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005335">
                    <a:moveTo>
                      <a:pt x="0" y="0"/>
                    </a:moveTo>
                    <a:lnTo>
                      <a:pt x="1005335" y="0"/>
                    </a:lnTo>
                    <a:lnTo>
                      <a:pt x="1005335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262219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005335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66788" y="299187"/>
              <a:ext cx="3437459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iv. Pricing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962399" y="8902011"/>
            <a:ext cx="4833266" cy="35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HYPOTHESIS - 1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84044" y="2563269"/>
            <a:ext cx="3916019" cy="51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5"/>
              </a:lnSpc>
            </a:pPr>
            <a:r>
              <a:rPr lang="en-US" sz="2847" spc="139">
                <a:solidFill>
                  <a:srgbClr val="262219"/>
                </a:solidFill>
                <a:latin typeface="Montserrat"/>
                <a:ea typeface="Montserrat"/>
                <a:cs typeface="Montserrat"/>
                <a:sym typeface="Montserrat"/>
              </a:rPr>
              <a:t>R-squared = 0.01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84044" y="3344142"/>
            <a:ext cx="7011621" cy="1067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5"/>
              </a:lnSpc>
            </a:pPr>
            <a:r>
              <a:rPr lang="en-US" sz="2847" spc="139">
                <a:solidFill>
                  <a:srgbClr val="262219"/>
                </a:solidFill>
                <a:latin typeface="Montserrat"/>
                <a:ea typeface="Montserrat"/>
                <a:cs typeface="Montserrat"/>
                <a:sym typeface="Montserrat"/>
              </a:rPr>
              <a:t>(meaning 0.01% variation of </a:t>
            </a:r>
          </a:p>
          <a:p>
            <a:pPr algn="l">
              <a:lnSpc>
                <a:spcPts val="4385"/>
              </a:lnSpc>
            </a:pPr>
            <a:r>
              <a:rPr lang="en-US" sz="2847" spc="139">
                <a:solidFill>
                  <a:srgbClr val="262219"/>
                </a:solidFill>
                <a:latin typeface="Montserrat"/>
                <a:ea typeface="Montserrat"/>
                <a:cs typeface="Montserrat"/>
                <a:sym typeface="Montserrat"/>
              </a:rPr>
              <a:t>Sales volume is explained by price)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998844" y="736721"/>
            <a:ext cx="643534" cy="655831"/>
          </a:xfrm>
          <a:custGeom>
            <a:avLst/>
            <a:gdLst/>
            <a:ahLst/>
            <a:cxnLst/>
            <a:rect r="r" b="b" t="t" l="l"/>
            <a:pathLst>
              <a:path h="655831" w="643534">
                <a:moveTo>
                  <a:pt x="0" y="0"/>
                </a:moveTo>
                <a:lnTo>
                  <a:pt x="643534" y="0"/>
                </a:lnTo>
                <a:lnTo>
                  <a:pt x="643534" y="655831"/>
                </a:lnTo>
                <a:lnTo>
                  <a:pt x="0" y="6558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92335" y="2114406"/>
            <a:ext cx="7249257" cy="6825705"/>
          </a:xfrm>
          <a:custGeom>
            <a:avLst/>
            <a:gdLst/>
            <a:ahLst/>
            <a:cxnLst/>
            <a:rect r="r" b="b" t="t" l="l"/>
            <a:pathLst>
              <a:path h="6825705" w="7249257">
                <a:moveTo>
                  <a:pt x="0" y="0"/>
                </a:moveTo>
                <a:lnTo>
                  <a:pt x="7249257" y="0"/>
                </a:lnTo>
                <a:lnTo>
                  <a:pt x="7249257" y="6825705"/>
                </a:lnTo>
                <a:lnTo>
                  <a:pt x="0" y="68257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784044" y="5190223"/>
            <a:ext cx="6858834" cy="65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7"/>
              </a:lnSpc>
              <a:spcBef>
                <a:spcPct val="0"/>
              </a:spcBef>
            </a:pPr>
            <a:r>
              <a:rPr lang="en-US" sz="4183" spc="167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Have we cracked the code?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9910281" y="3893075"/>
            <a:ext cx="14165335" cy="9373163"/>
          </a:xfrm>
          <a:custGeom>
            <a:avLst/>
            <a:gdLst/>
            <a:ahLst/>
            <a:cxnLst/>
            <a:rect r="r" b="b" t="t" l="l"/>
            <a:pathLst>
              <a:path h="9373163" w="14165335">
                <a:moveTo>
                  <a:pt x="14165335" y="0"/>
                </a:moveTo>
                <a:lnTo>
                  <a:pt x="0" y="0"/>
                </a:lnTo>
                <a:lnTo>
                  <a:pt x="0" y="9373163"/>
                </a:lnTo>
                <a:lnTo>
                  <a:pt x="14165335" y="9373163"/>
                </a:lnTo>
                <a:lnTo>
                  <a:pt x="14165335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64808" y="1555157"/>
            <a:ext cx="10718616" cy="7024499"/>
          </a:xfrm>
          <a:custGeom>
            <a:avLst/>
            <a:gdLst/>
            <a:ahLst/>
            <a:cxnLst/>
            <a:rect r="r" b="b" t="t" l="l"/>
            <a:pathLst>
              <a:path h="7024499" w="10718616">
                <a:moveTo>
                  <a:pt x="0" y="0"/>
                </a:moveTo>
                <a:lnTo>
                  <a:pt x="10718615" y="0"/>
                </a:lnTo>
                <a:lnTo>
                  <a:pt x="10718615" y="7024499"/>
                </a:lnTo>
                <a:lnTo>
                  <a:pt x="0" y="7024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59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50961"/>
            <a:ext cx="4855110" cy="302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7"/>
              </a:lnSpc>
            </a:pPr>
            <a:r>
              <a:rPr lang="en-US" sz="9618" spc="384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Are you Sure?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052979"/>
            <a:ext cx="4855110" cy="137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6"/>
              </a:lnSpc>
            </a:pPr>
            <a:r>
              <a:rPr lang="en-US" sz="4400" spc="176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Diversity Analysis of Data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361675" y="-1819802"/>
            <a:ext cx="8960895" cy="5099352"/>
          </a:xfrm>
          <a:custGeom>
            <a:avLst/>
            <a:gdLst/>
            <a:ahLst/>
            <a:cxnLst/>
            <a:rect r="r" b="b" t="t" l="l"/>
            <a:pathLst>
              <a:path h="5099352" w="8960895">
                <a:moveTo>
                  <a:pt x="8960895" y="0"/>
                </a:moveTo>
                <a:lnTo>
                  <a:pt x="0" y="0"/>
                </a:lnTo>
                <a:lnTo>
                  <a:pt x="0" y="5099352"/>
                </a:lnTo>
                <a:lnTo>
                  <a:pt x="8960895" y="5099352"/>
                </a:lnTo>
                <a:lnTo>
                  <a:pt x="8960895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45504" y="1853242"/>
            <a:ext cx="10263146" cy="6812163"/>
          </a:xfrm>
          <a:custGeom>
            <a:avLst/>
            <a:gdLst/>
            <a:ahLst/>
            <a:cxnLst/>
            <a:rect r="r" b="b" t="t" l="l"/>
            <a:pathLst>
              <a:path h="6812163" w="10263146">
                <a:moveTo>
                  <a:pt x="0" y="0"/>
                </a:moveTo>
                <a:lnTo>
                  <a:pt x="10263147" y="0"/>
                </a:lnTo>
                <a:lnTo>
                  <a:pt x="10263147" y="6812163"/>
                </a:lnTo>
                <a:lnTo>
                  <a:pt x="0" y="6812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45504" y="681660"/>
            <a:ext cx="10284130" cy="1171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1"/>
              </a:lnSpc>
            </a:pPr>
            <a:r>
              <a:rPr lang="en-US" sz="7493" spc="299">
                <a:solidFill>
                  <a:srgbClr val="262219"/>
                </a:solidFill>
                <a:latin typeface="The Seasons"/>
                <a:ea typeface="The Seasons"/>
                <a:cs typeface="The Seasons"/>
                <a:sym typeface="The Seasons"/>
              </a:rPr>
              <a:t>Comparative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46617" y="8875217"/>
            <a:ext cx="13613381" cy="692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6"/>
              </a:lnSpc>
            </a:pPr>
            <a:r>
              <a:rPr lang="en-US" sz="4400" spc="176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Zara’s price tag fits fast fashion!!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9910281" y="3893075"/>
            <a:ext cx="14165335" cy="9373163"/>
          </a:xfrm>
          <a:custGeom>
            <a:avLst/>
            <a:gdLst/>
            <a:ahLst/>
            <a:cxnLst/>
            <a:rect r="r" b="b" t="t" l="l"/>
            <a:pathLst>
              <a:path h="9373163" w="14165335">
                <a:moveTo>
                  <a:pt x="14165335" y="0"/>
                </a:moveTo>
                <a:lnTo>
                  <a:pt x="0" y="0"/>
                </a:lnTo>
                <a:lnTo>
                  <a:pt x="0" y="9373163"/>
                </a:lnTo>
                <a:lnTo>
                  <a:pt x="14165335" y="9373163"/>
                </a:lnTo>
                <a:lnTo>
                  <a:pt x="14165335" y="0"/>
                </a:lnTo>
                <a:close/>
              </a:path>
            </a:pathLst>
          </a:custGeom>
          <a:blipFill>
            <a:blip r:embed="rId5"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01136" y="1896047"/>
            <a:ext cx="12400775" cy="6494906"/>
          </a:xfrm>
          <a:custGeom>
            <a:avLst/>
            <a:gdLst/>
            <a:ahLst/>
            <a:cxnLst/>
            <a:rect r="r" b="b" t="t" l="l"/>
            <a:pathLst>
              <a:path h="6494906" w="12400775">
                <a:moveTo>
                  <a:pt x="0" y="0"/>
                </a:moveTo>
                <a:lnTo>
                  <a:pt x="12400775" y="0"/>
                </a:lnTo>
                <a:lnTo>
                  <a:pt x="12400775" y="6494906"/>
                </a:lnTo>
                <a:lnTo>
                  <a:pt x="0" y="6494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361675" y="-1819802"/>
            <a:ext cx="8960895" cy="5099352"/>
          </a:xfrm>
          <a:custGeom>
            <a:avLst/>
            <a:gdLst/>
            <a:ahLst/>
            <a:cxnLst/>
            <a:rect r="r" b="b" t="t" l="l"/>
            <a:pathLst>
              <a:path h="5099352" w="8960895">
                <a:moveTo>
                  <a:pt x="8960895" y="0"/>
                </a:moveTo>
                <a:lnTo>
                  <a:pt x="0" y="0"/>
                </a:lnTo>
                <a:lnTo>
                  <a:pt x="0" y="5099352"/>
                </a:lnTo>
                <a:lnTo>
                  <a:pt x="8960895" y="5099352"/>
                </a:lnTo>
                <a:lnTo>
                  <a:pt x="8960895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46323" y="8566277"/>
            <a:ext cx="13613381" cy="692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6"/>
              </a:lnSpc>
            </a:pPr>
            <a:r>
              <a:rPr lang="en-US" sz="4400" spc="176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Priced like fast fashion, growing like luxury!!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9910281" y="3893075"/>
            <a:ext cx="14165335" cy="9373163"/>
          </a:xfrm>
          <a:custGeom>
            <a:avLst/>
            <a:gdLst/>
            <a:ahLst/>
            <a:cxnLst/>
            <a:rect r="r" b="b" t="t" l="l"/>
            <a:pathLst>
              <a:path h="9373163" w="14165335">
                <a:moveTo>
                  <a:pt x="14165335" y="0"/>
                </a:moveTo>
                <a:lnTo>
                  <a:pt x="0" y="0"/>
                </a:lnTo>
                <a:lnTo>
                  <a:pt x="0" y="9373163"/>
                </a:lnTo>
                <a:lnTo>
                  <a:pt x="14165335" y="9373163"/>
                </a:lnTo>
                <a:lnTo>
                  <a:pt x="14165335" y="0"/>
                </a:lnTo>
                <a:close/>
              </a:path>
            </a:pathLst>
          </a:custGeom>
          <a:blipFill>
            <a:blip r:embed="rId5"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45504" y="681660"/>
            <a:ext cx="10284130" cy="1171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1"/>
              </a:lnSpc>
            </a:pPr>
            <a:r>
              <a:rPr lang="en-US" sz="7493" spc="299">
                <a:solidFill>
                  <a:srgbClr val="262219"/>
                </a:solidFill>
                <a:latin typeface="The Seasons"/>
                <a:ea typeface="The Seasons"/>
                <a:cs typeface="The Seasons"/>
                <a:sym typeface="The Seasons"/>
              </a:rPr>
              <a:t>Comparative Analysis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2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688740" y="6194689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1"/>
                </a:moveTo>
                <a:lnTo>
                  <a:pt x="3434880" y="4552251"/>
                </a:lnTo>
                <a:lnTo>
                  <a:pt x="3434880" y="0"/>
                </a:lnTo>
                <a:lnTo>
                  <a:pt x="0" y="0"/>
                </a:lnTo>
                <a:lnTo>
                  <a:pt x="0" y="4552251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115277">
            <a:off x="-680346" y="-532714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4732061" y="2766628"/>
            <a:ext cx="4147302" cy="4114800"/>
          </a:xfrm>
          <a:custGeom>
            <a:avLst/>
            <a:gdLst/>
            <a:ahLst/>
            <a:cxnLst/>
            <a:rect r="r" b="b" t="t" l="l"/>
            <a:pathLst>
              <a:path h="4114800" w="4147302">
                <a:moveTo>
                  <a:pt x="0" y="4114800"/>
                </a:moveTo>
                <a:lnTo>
                  <a:pt x="4147302" y="4114800"/>
                </a:lnTo>
                <a:lnTo>
                  <a:pt x="414730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6">
              <a:alphaModFix amt="7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5078476" y="-267839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97724" y="5143500"/>
            <a:ext cx="5396384" cy="5650664"/>
          </a:xfrm>
          <a:custGeom>
            <a:avLst/>
            <a:gdLst/>
            <a:ahLst/>
            <a:cxnLst/>
            <a:rect r="r" b="b" t="t" l="l"/>
            <a:pathLst>
              <a:path h="5650664" w="5396384">
                <a:moveTo>
                  <a:pt x="0" y="0"/>
                </a:moveTo>
                <a:lnTo>
                  <a:pt x="5396384" y="0"/>
                </a:lnTo>
                <a:lnTo>
                  <a:pt x="5396384" y="5650664"/>
                </a:lnTo>
                <a:lnTo>
                  <a:pt x="0" y="56506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29255" y="3806755"/>
            <a:ext cx="10229490" cy="2192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3"/>
              </a:lnSpc>
            </a:pPr>
            <a:r>
              <a:rPr lang="en-US" sz="6921" spc="276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Zara effortlessly blends two worlds, </a:t>
            </a:r>
            <a:r>
              <a:rPr lang="en-US" sz="6921" i="true" spc="276">
                <a:solidFill>
                  <a:srgbClr val="FFFFFF"/>
                </a:solidFill>
                <a:latin typeface="The Seasons Italics"/>
                <a:ea typeface="The Seasons Italics"/>
                <a:cs typeface="The Seasons Italics"/>
                <a:sym typeface="The Seasons Italics"/>
              </a:rPr>
              <a:t>but how?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21953" y="7410668"/>
            <a:ext cx="4856524" cy="4114800"/>
            <a:chOff x="0" y="0"/>
            <a:chExt cx="6475365" cy="548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75365" cy="5486400"/>
            </a:xfrm>
            <a:custGeom>
              <a:avLst/>
              <a:gdLst/>
              <a:ahLst/>
              <a:cxnLst/>
              <a:rect r="r" b="b" t="t" l="l"/>
              <a:pathLst>
                <a:path h="5486400" w="6475365">
                  <a:moveTo>
                    <a:pt x="0" y="0"/>
                  </a:moveTo>
                  <a:lnTo>
                    <a:pt x="6475365" y="0"/>
                  </a:lnTo>
                  <a:lnTo>
                    <a:pt x="6475365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-2220660">
              <a:off x="717737" y="1011342"/>
              <a:ext cx="1843227" cy="829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i="true">
                  <a:solidFill>
                    <a:srgbClr val="FFFFFF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luxury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-2985166">
            <a:off x="13725054" y="4627248"/>
            <a:ext cx="285557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fast</a:t>
            </a:r>
          </a:p>
        </p:txBody>
      </p:sp>
      <p:sp>
        <p:nvSpPr>
          <p:cNvPr name="TextBox 12" id="12"/>
          <p:cNvSpPr txBox="true"/>
          <p:nvPr/>
        </p:nvSpPr>
        <p:spPr>
          <a:xfrm rot="-1953121">
            <a:off x="15277224" y="3769636"/>
            <a:ext cx="1832406" cy="71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 fashion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20574000" cy="10287000"/>
          </a:xfrm>
          <a:custGeom>
            <a:avLst/>
            <a:gdLst/>
            <a:ahLst/>
            <a:cxnLst/>
            <a:rect r="r" b="b" t="t" l="l"/>
            <a:pathLst>
              <a:path h="10287000" w="20574000">
                <a:moveTo>
                  <a:pt x="0" y="0"/>
                </a:moveTo>
                <a:lnTo>
                  <a:pt x="20574000" y="0"/>
                </a:lnTo>
                <a:lnTo>
                  <a:pt x="2057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67081"/>
            <a:ext cx="16230600" cy="8152838"/>
            <a:chOff x="0" y="0"/>
            <a:chExt cx="884422" cy="4442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4422" cy="444257"/>
            </a:xfrm>
            <a:custGeom>
              <a:avLst/>
              <a:gdLst/>
              <a:ahLst/>
              <a:cxnLst/>
              <a:rect r="r" b="b" t="t" l="l"/>
              <a:pathLst>
                <a:path h="444257" w="884422">
                  <a:moveTo>
                    <a:pt x="0" y="0"/>
                  </a:moveTo>
                  <a:lnTo>
                    <a:pt x="884422" y="0"/>
                  </a:lnTo>
                  <a:lnTo>
                    <a:pt x="884422" y="444257"/>
                  </a:lnTo>
                  <a:lnTo>
                    <a:pt x="0" y="44425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4422" cy="482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769873" y="3364694"/>
            <a:ext cx="8748253" cy="1146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85"/>
              </a:lnSpc>
              <a:spcBef>
                <a:spcPct val="0"/>
              </a:spcBef>
            </a:pPr>
            <a:r>
              <a:rPr lang="en-US" sz="6418" spc="256">
                <a:solidFill>
                  <a:srgbClr val="262219"/>
                </a:solidFill>
                <a:latin typeface="TAN Pearl"/>
                <a:ea typeface="TAN Pearl"/>
                <a:cs typeface="TAN Pearl"/>
                <a:sym typeface="TAN Pearl"/>
              </a:rPr>
              <a:t>HYPOTHESIS - II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2009" y="5336110"/>
            <a:ext cx="13383982" cy="57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4"/>
              </a:lnSpc>
            </a:pPr>
            <a:r>
              <a:rPr lang="en-US" sz="3139" i="true" spc="248">
                <a:solidFill>
                  <a:srgbClr val="2622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Zara's sales are driven by strategic </a:t>
            </a:r>
            <a:r>
              <a:rPr lang="en-US" b="true" sz="3139" i="true" spc="248">
                <a:solidFill>
                  <a:srgbClr val="262219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market positioning</a:t>
            </a:r>
            <a:r>
              <a:rPr lang="en-US" sz="3139" i="true" spc="248">
                <a:solidFill>
                  <a:srgbClr val="2622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96246" y="3248729"/>
            <a:ext cx="10095509" cy="154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81"/>
              </a:lnSpc>
            </a:pPr>
            <a:r>
              <a:rPr lang="en-US" sz="9904" spc="396">
                <a:solidFill>
                  <a:srgbClr val="262219"/>
                </a:solidFill>
                <a:latin typeface="The Seasons"/>
                <a:ea typeface="The Seasons"/>
                <a:cs typeface="The Seasons"/>
                <a:sym typeface="The Seasons"/>
              </a:rPr>
              <a:t>Gestalt Principle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4115136">
            <a:off x="-1496054" y="6048246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72790" y="5067300"/>
            <a:ext cx="12742420" cy="1450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5"/>
              </a:lnSpc>
              <a:spcBef>
                <a:spcPct val="0"/>
              </a:spcBef>
            </a:pPr>
            <a:r>
              <a:rPr lang="en-US" sz="4203" i="true" spc="231">
                <a:solidFill>
                  <a:srgbClr val="262219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Zara’s Gestalt Game: The Psychology of Looking Rich Without Going Broke!!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460113" y="1754621"/>
            <a:ext cx="14165335" cy="9373163"/>
          </a:xfrm>
          <a:custGeom>
            <a:avLst/>
            <a:gdLst/>
            <a:ahLst/>
            <a:cxnLst/>
            <a:rect r="r" b="b" t="t" l="l"/>
            <a:pathLst>
              <a:path h="9373163" w="14165335">
                <a:moveTo>
                  <a:pt x="14165335" y="0"/>
                </a:moveTo>
                <a:lnTo>
                  <a:pt x="0" y="0"/>
                </a:lnTo>
                <a:lnTo>
                  <a:pt x="0" y="9373163"/>
                </a:lnTo>
                <a:lnTo>
                  <a:pt x="14165335" y="9373163"/>
                </a:lnTo>
                <a:lnTo>
                  <a:pt x="14165335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35483" y="3122312"/>
            <a:ext cx="1768415" cy="2133834"/>
          </a:xfrm>
          <a:custGeom>
            <a:avLst/>
            <a:gdLst/>
            <a:ahLst/>
            <a:cxnLst/>
            <a:rect r="r" b="b" t="t" l="l"/>
            <a:pathLst>
              <a:path h="2133834" w="1768415">
                <a:moveTo>
                  <a:pt x="0" y="0"/>
                </a:moveTo>
                <a:lnTo>
                  <a:pt x="1768415" y="0"/>
                </a:lnTo>
                <a:lnTo>
                  <a:pt x="1768415" y="2133834"/>
                </a:lnTo>
                <a:lnTo>
                  <a:pt x="0" y="2133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35483" y="5608851"/>
            <a:ext cx="1768415" cy="2779434"/>
          </a:xfrm>
          <a:custGeom>
            <a:avLst/>
            <a:gdLst/>
            <a:ahLst/>
            <a:cxnLst/>
            <a:rect r="r" b="b" t="t" l="l"/>
            <a:pathLst>
              <a:path h="2779434" w="1768415">
                <a:moveTo>
                  <a:pt x="0" y="0"/>
                </a:moveTo>
                <a:lnTo>
                  <a:pt x="1768415" y="0"/>
                </a:lnTo>
                <a:lnTo>
                  <a:pt x="1768415" y="2779434"/>
                </a:lnTo>
                <a:lnTo>
                  <a:pt x="0" y="2779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97042" y="7134769"/>
            <a:ext cx="1768415" cy="2357887"/>
          </a:xfrm>
          <a:custGeom>
            <a:avLst/>
            <a:gdLst/>
            <a:ahLst/>
            <a:cxnLst/>
            <a:rect r="r" b="b" t="t" l="l"/>
            <a:pathLst>
              <a:path h="2357887" w="1768415">
                <a:moveTo>
                  <a:pt x="0" y="0"/>
                </a:moveTo>
                <a:lnTo>
                  <a:pt x="1768415" y="0"/>
                </a:lnTo>
                <a:lnTo>
                  <a:pt x="1768415" y="2357886"/>
                </a:lnTo>
                <a:lnTo>
                  <a:pt x="0" y="23578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97042" y="4083157"/>
            <a:ext cx="1768415" cy="2654281"/>
          </a:xfrm>
          <a:custGeom>
            <a:avLst/>
            <a:gdLst/>
            <a:ahLst/>
            <a:cxnLst/>
            <a:rect r="r" b="b" t="t" l="l"/>
            <a:pathLst>
              <a:path h="2654281" w="1768415">
                <a:moveTo>
                  <a:pt x="0" y="0"/>
                </a:moveTo>
                <a:lnTo>
                  <a:pt x="1768415" y="0"/>
                </a:lnTo>
                <a:lnTo>
                  <a:pt x="1768415" y="2654281"/>
                </a:lnTo>
                <a:lnTo>
                  <a:pt x="0" y="26542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58601" y="5411264"/>
            <a:ext cx="1768415" cy="2654281"/>
          </a:xfrm>
          <a:custGeom>
            <a:avLst/>
            <a:gdLst/>
            <a:ahLst/>
            <a:cxnLst/>
            <a:rect r="r" b="b" t="t" l="l"/>
            <a:pathLst>
              <a:path h="2654281" w="1768415">
                <a:moveTo>
                  <a:pt x="0" y="0"/>
                </a:moveTo>
                <a:lnTo>
                  <a:pt x="1768415" y="0"/>
                </a:lnTo>
                <a:lnTo>
                  <a:pt x="1768415" y="2654282"/>
                </a:lnTo>
                <a:lnTo>
                  <a:pt x="0" y="26542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58601" y="2455809"/>
            <a:ext cx="1768415" cy="2649311"/>
          </a:xfrm>
          <a:custGeom>
            <a:avLst/>
            <a:gdLst/>
            <a:ahLst/>
            <a:cxnLst/>
            <a:rect r="r" b="b" t="t" l="l"/>
            <a:pathLst>
              <a:path h="2649311" w="1768415">
                <a:moveTo>
                  <a:pt x="0" y="0"/>
                </a:moveTo>
                <a:lnTo>
                  <a:pt x="1768415" y="0"/>
                </a:lnTo>
                <a:lnTo>
                  <a:pt x="1768415" y="2649311"/>
                </a:lnTo>
                <a:lnTo>
                  <a:pt x="0" y="26493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97042" y="1028700"/>
            <a:ext cx="1768415" cy="2654281"/>
          </a:xfrm>
          <a:custGeom>
            <a:avLst/>
            <a:gdLst/>
            <a:ahLst/>
            <a:cxnLst/>
            <a:rect r="r" b="b" t="t" l="l"/>
            <a:pathLst>
              <a:path h="2654281" w="1768415">
                <a:moveTo>
                  <a:pt x="0" y="0"/>
                </a:moveTo>
                <a:lnTo>
                  <a:pt x="1768415" y="0"/>
                </a:lnTo>
                <a:lnTo>
                  <a:pt x="1768415" y="2654281"/>
                </a:lnTo>
                <a:lnTo>
                  <a:pt x="0" y="26542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271023"/>
            <a:ext cx="8368348" cy="221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09" indent="-205105" lvl="1">
              <a:lnSpc>
                <a:spcPts val="2925"/>
              </a:lnSpc>
              <a:buFont typeface="Arial"/>
              <a:buChar char="•"/>
            </a:pPr>
            <a:r>
              <a:rPr lang="en-US" sz="1899" spc="93">
                <a:solidFill>
                  <a:srgbClr val="262219"/>
                </a:solidFill>
                <a:latin typeface="Montserrat"/>
                <a:ea typeface="Montserrat"/>
                <a:cs typeface="Montserrat"/>
                <a:sym typeface="Montserrat"/>
              </a:rPr>
              <a:t>In the dynamic landscape of fashion retail, Zara has demonstrated consistent sales growth.</a:t>
            </a:r>
          </a:p>
          <a:p>
            <a:pPr algn="just" marL="410209" indent="-205105" lvl="1">
              <a:lnSpc>
                <a:spcPts val="2925"/>
              </a:lnSpc>
              <a:buFont typeface="Arial"/>
              <a:buChar char="•"/>
            </a:pPr>
            <a:r>
              <a:rPr lang="en-US" sz="1899" spc="93">
                <a:solidFill>
                  <a:srgbClr val="262219"/>
                </a:solidFill>
                <a:latin typeface="Montserrat"/>
                <a:ea typeface="Montserrat"/>
                <a:cs typeface="Montserrat"/>
                <a:sym typeface="Montserrat"/>
              </a:rPr>
              <a:t>This project aims to uncover the key factors driving this success, exploring how brand perception, pricing strategies, and market positioning contribute to Zara's sustained expansion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1354" y="8721660"/>
            <a:ext cx="2151215" cy="30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 spc="437">
                <a:solidFill>
                  <a:srgbClr val="262219"/>
                </a:solidFill>
                <a:latin typeface="Montserrat"/>
                <a:ea typeface="Montserrat"/>
                <a:cs typeface="Montserrat"/>
                <a:sym typeface="Montserrat"/>
              </a:rPr>
              <a:t>FASHION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26670" y="8721660"/>
            <a:ext cx="2569689" cy="30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 spc="437">
                <a:solidFill>
                  <a:srgbClr val="262219"/>
                </a:solidFill>
                <a:latin typeface="Montserrat"/>
                <a:ea typeface="Montserrat"/>
                <a:cs typeface="Montserrat"/>
                <a:sym typeface="Montserrat"/>
              </a:rPr>
              <a:t>PRESENTATION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71550"/>
            <a:ext cx="10813198" cy="3028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7"/>
              </a:lnSpc>
            </a:pPr>
            <a:r>
              <a:rPr lang="en-US" sz="9618" spc="384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About Zara’s Sales</a:t>
            </a:r>
          </a:p>
          <a:p>
            <a:pPr algn="l">
              <a:lnSpc>
                <a:spcPts val="11927"/>
              </a:lnSpc>
            </a:pPr>
            <a:r>
              <a:rPr lang="en-US" sz="9618" spc="384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Growth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25035" y="760536"/>
            <a:ext cx="7637931" cy="117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1"/>
              </a:lnSpc>
            </a:pPr>
            <a:r>
              <a:rPr lang="en-US" sz="7493" spc="299">
                <a:solidFill>
                  <a:srgbClr val="262219"/>
                </a:solidFill>
                <a:latin typeface="The Seasons"/>
                <a:ea typeface="The Seasons"/>
                <a:cs typeface="The Seasons"/>
                <a:sym typeface="The Seasons"/>
              </a:rPr>
              <a:t>Gestalt Principle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44079" y="2341224"/>
            <a:ext cx="4819650" cy="5632631"/>
            <a:chOff x="0" y="0"/>
            <a:chExt cx="1269373" cy="14834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9373" cy="1483491"/>
            </a:xfrm>
            <a:custGeom>
              <a:avLst/>
              <a:gdLst/>
              <a:ahLst/>
              <a:cxnLst/>
              <a:rect r="r" b="b" t="t" l="l"/>
              <a:pathLst>
                <a:path h="1483491" w="1269373">
                  <a:moveTo>
                    <a:pt x="0" y="0"/>
                  </a:moveTo>
                  <a:lnTo>
                    <a:pt x="1269373" y="0"/>
                  </a:lnTo>
                  <a:lnTo>
                    <a:pt x="1269373" y="1483491"/>
                  </a:lnTo>
                  <a:lnTo>
                    <a:pt x="0" y="1483491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69373" cy="1521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2206648" y="3341102"/>
            <a:ext cx="3481582" cy="3481568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1164" t="0" r="-11164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548914" y="3262272"/>
            <a:ext cx="2790930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PROXIMITY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3754" y="6904851"/>
            <a:ext cx="4407371" cy="68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Elements close to each other are perceived as a group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4115136">
            <a:off x="-1959139" y="6397166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25035" y="760536"/>
            <a:ext cx="7637931" cy="117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1"/>
              </a:lnSpc>
            </a:pPr>
            <a:r>
              <a:rPr lang="en-US" sz="7493" spc="299">
                <a:solidFill>
                  <a:srgbClr val="262219"/>
                </a:solidFill>
                <a:latin typeface="The Seasons"/>
                <a:ea typeface="The Seasons"/>
                <a:cs typeface="The Seasons"/>
                <a:sym typeface="The Seasons"/>
              </a:rPr>
              <a:t>Gestalt Principle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815283" y="2313145"/>
            <a:ext cx="4819650" cy="5660710"/>
            <a:chOff x="0" y="0"/>
            <a:chExt cx="1269373" cy="14908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9373" cy="1490887"/>
            </a:xfrm>
            <a:custGeom>
              <a:avLst/>
              <a:gdLst/>
              <a:ahLst/>
              <a:cxnLst/>
              <a:rect r="r" b="b" t="t" l="l"/>
              <a:pathLst>
                <a:path h="1490887" w="1269373">
                  <a:moveTo>
                    <a:pt x="0" y="0"/>
                  </a:moveTo>
                  <a:lnTo>
                    <a:pt x="1269373" y="0"/>
                  </a:lnTo>
                  <a:lnTo>
                    <a:pt x="1269373" y="1490887"/>
                  </a:lnTo>
                  <a:lnTo>
                    <a:pt x="0" y="149088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69373" cy="1528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34554" y="2341224"/>
            <a:ext cx="4819650" cy="5632631"/>
            <a:chOff x="0" y="0"/>
            <a:chExt cx="1269373" cy="14834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9373" cy="1483491"/>
            </a:xfrm>
            <a:custGeom>
              <a:avLst/>
              <a:gdLst/>
              <a:ahLst/>
              <a:cxnLst/>
              <a:rect r="r" b="b" t="t" l="l"/>
              <a:pathLst>
                <a:path h="1483491" w="1269373">
                  <a:moveTo>
                    <a:pt x="0" y="0"/>
                  </a:moveTo>
                  <a:lnTo>
                    <a:pt x="1269373" y="0"/>
                  </a:lnTo>
                  <a:lnTo>
                    <a:pt x="1269373" y="1483491"/>
                  </a:lnTo>
                  <a:lnTo>
                    <a:pt x="0" y="1483491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69373" cy="1521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206648" y="3341102"/>
            <a:ext cx="3481582" cy="3481568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1164" t="0" r="-11164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464801" y="3519025"/>
            <a:ext cx="3520616" cy="3520602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7894" t="0" r="-7894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548914" y="3262272"/>
            <a:ext cx="2790930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PROXIMITY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3754" y="6904851"/>
            <a:ext cx="4407371" cy="68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Elements close to each other are perceived as a group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26504" y="3262272"/>
            <a:ext cx="2797210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SIMILARITY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10924" y="6904851"/>
            <a:ext cx="4228370" cy="68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Items that look alike are seen as part of the same pattern.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4115136">
            <a:off x="-1959139" y="6397166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25035" y="760536"/>
            <a:ext cx="7637931" cy="117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1"/>
              </a:lnSpc>
            </a:pPr>
            <a:r>
              <a:rPr lang="en-US" sz="7493" spc="299">
                <a:solidFill>
                  <a:srgbClr val="262219"/>
                </a:solidFill>
                <a:latin typeface="The Seasons"/>
                <a:ea typeface="The Seasons"/>
                <a:cs typeface="The Seasons"/>
                <a:sym typeface="The Seasons"/>
              </a:rPr>
              <a:t>Gestalt Principle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815283" y="2313145"/>
            <a:ext cx="4819650" cy="5660710"/>
            <a:chOff x="0" y="0"/>
            <a:chExt cx="1269373" cy="14908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9373" cy="1490887"/>
            </a:xfrm>
            <a:custGeom>
              <a:avLst/>
              <a:gdLst/>
              <a:ahLst/>
              <a:cxnLst/>
              <a:rect r="r" b="b" t="t" l="l"/>
              <a:pathLst>
                <a:path h="1490887" w="1269373">
                  <a:moveTo>
                    <a:pt x="0" y="0"/>
                  </a:moveTo>
                  <a:lnTo>
                    <a:pt x="1269373" y="0"/>
                  </a:lnTo>
                  <a:lnTo>
                    <a:pt x="1269373" y="1490887"/>
                  </a:lnTo>
                  <a:lnTo>
                    <a:pt x="0" y="149088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69373" cy="1528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34554" y="2341224"/>
            <a:ext cx="4819650" cy="5632631"/>
            <a:chOff x="0" y="0"/>
            <a:chExt cx="1269373" cy="14834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9373" cy="1483491"/>
            </a:xfrm>
            <a:custGeom>
              <a:avLst/>
              <a:gdLst/>
              <a:ahLst/>
              <a:cxnLst/>
              <a:rect r="r" b="b" t="t" l="l"/>
              <a:pathLst>
                <a:path h="1483491" w="1269373">
                  <a:moveTo>
                    <a:pt x="0" y="0"/>
                  </a:moveTo>
                  <a:lnTo>
                    <a:pt x="1269373" y="0"/>
                  </a:lnTo>
                  <a:lnTo>
                    <a:pt x="1269373" y="1483491"/>
                  </a:lnTo>
                  <a:lnTo>
                    <a:pt x="0" y="1483491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69373" cy="1521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096013" y="2341224"/>
            <a:ext cx="4657433" cy="5632631"/>
            <a:chOff x="0" y="0"/>
            <a:chExt cx="1226649" cy="14834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6649" cy="1483491"/>
            </a:xfrm>
            <a:custGeom>
              <a:avLst/>
              <a:gdLst/>
              <a:ahLst/>
              <a:cxnLst/>
              <a:rect r="r" b="b" t="t" l="l"/>
              <a:pathLst>
                <a:path h="1483491" w="1226649">
                  <a:moveTo>
                    <a:pt x="0" y="0"/>
                  </a:moveTo>
                  <a:lnTo>
                    <a:pt x="1226649" y="0"/>
                  </a:lnTo>
                  <a:lnTo>
                    <a:pt x="1226649" y="1483491"/>
                  </a:lnTo>
                  <a:lnTo>
                    <a:pt x="0" y="1483491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26649" cy="1521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490151" y="3990207"/>
            <a:ext cx="3941157" cy="1981693"/>
            <a:chOff x="0" y="0"/>
            <a:chExt cx="1616482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16482" cy="812800"/>
            </a:xfrm>
            <a:custGeom>
              <a:avLst/>
              <a:gdLst/>
              <a:ahLst/>
              <a:cxnLst/>
              <a:rect r="r" b="b" t="t" l="l"/>
              <a:pathLst>
                <a:path h="812800" w="1616482">
                  <a:moveTo>
                    <a:pt x="0" y="0"/>
                  </a:moveTo>
                  <a:lnTo>
                    <a:pt x="1616482" y="0"/>
                  </a:lnTo>
                  <a:lnTo>
                    <a:pt x="161648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-4265" r="0" b="-4265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2206648" y="3341102"/>
            <a:ext cx="3481582" cy="3481568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1164" t="0" r="-11164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7464801" y="3519025"/>
            <a:ext cx="3520616" cy="3520602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7894" t="0" r="-7894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548914" y="3262272"/>
            <a:ext cx="2790930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PROXIMITY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43754" y="6904851"/>
            <a:ext cx="4407371" cy="68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Elements close to each other are perceived as a group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72417" y="3168873"/>
            <a:ext cx="3830751" cy="763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COMMON FATE PRINCIPLE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01683" y="6904851"/>
            <a:ext cx="4318092" cy="68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Objects moving together are perceived as belonging together.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26504" y="3262272"/>
            <a:ext cx="2797210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SIMILARITY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10924" y="6904851"/>
            <a:ext cx="4228370" cy="68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Items that look alike are seen as part of the same pattern.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4115136">
            <a:off x="-1959139" y="6397166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25035" y="760536"/>
            <a:ext cx="7637931" cy="117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1"/>
              </a:lnSpc>
            </a:pPr>
            <a:r>
              <a:rPr lang="en-US" sz="7493" spc="299">
                <a:solidFill>
                  <a:srgbClr val="262219"/>
                </a:solidFill>
                <a:latin typeface="The Seasons"/>
                <a:ea typeface="The Seasons"/>
                <a:cs typeface="The Seasons"/>
                <a:sym typeface="The Seasons"/>
              </a:rPr>
              <a:t>Gestalt Principle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815283" y="2313145"/>
            <a:ext cx="4819650" cy="5660710"/>
            <a:chOff x="0" y="0"/>
            <a:chExt cx="1269373" cy="14908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9373" cy="1490887"/>
            </a:xfrm>
            <a:custGeom>
              <a:avLst/>
              <a:gdLst/>
              <a:ahLst/>
              <a:cxnLst/>
              <a:rect r="r" b="b" t="t" l="l"/>
              <a:pathLst>
                <a:path h="1490887" w="1269373">
                  <a:moveTo>
                    <a:pt x="0" y="0"/>
                  </a:moveTo>
                  <a:lnTo>
                    <a:pt x="1269373" y="0"/>
                  </a:lnTo>
                  <a:lnTo>
                    <a:pt x="1269373" y="1490887"/>
                  </a:lnTo>
                  <a:lnTo>
                    <a:pt x="0" y="149088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69373" cy="1528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34554" y="2341224"/>
            <a:ext cx="4819650" cy="5632631"/>
            <a:chOff x="0" y="0"/>
            <a:chExt cx="1269373" cy="14834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9373" cy="1483491"/>
            </a:xfrm>
            <a:custGeom>
              <a:avLst/>
              <a:gdLst/>
              <a:ahLst/>
              <a:cxnLst/>
              <a:rect r="r" b="b" t="t" l="l"/>
              <a:pathLst>
                <a:path h="1483491" w="1269373">
                  <a:moveTo>
                    <a:pt x="0" y="0"/>
                  </a:moveTo>
                  <a:lnTo>
                    <a:pt x="1269373" y="0"/>
                  </a:lnTo>
                  <a:lnTo>
                    <a:pt x="1269373" y="1483491"/>
                  </a:lnTo>
                  <a:lnTo>
                    <a:pt x="0" y="1483491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69373" cy="1521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096013" y="2341224"/>
            <a:ext cx="4657433" cy="5632631"/>
            <a:chOff x="0" y="0"/>
            <a:chExt cx="1226649" cy="14834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6649" cy="1483491"/>
            </a:xfrm>
            <a:custGeom>
              <a:avLst/>
              <a:gdLst/>
              <a:ahLst/>
              <a:cxnLst/>
              <a:rect r="r" b="b" t="t" l="l"/>
              <a:pathLst>
                <a:path h="1483491" w="1226649">
                  <a:moveTo>
                    <a:pt x="0" y="0"/>
                  </a:moveTo>
                  <a:lnTo>
                    <a:pt x="1226649" y="0"/>
                  </a:lnTo>
                  <a:lnTo>
                    <a:pt x="1226649" y="1483491"/>
                  </a:lnTo>
                  <a:lnTo>
                    <a:pt x="0" y="1483491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26649" cy="1521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490151" y="3990207"/>
            <a:ext cx="3941157" cy="1981693"/>
            <a:chOff x="0" y="0"/>
            <a:chExt cx="1616482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16482" cy="812800"/>
            </a:xfrm>
            <a:custGeom>
              <a:avLst/>
              <a:gdLst/>
              <a:ahLst/>
              <a:cxnLst/>
              <a:rect r="r" b="b" t="t" l="l"/>
              <a:pathLst>
                <a:path h="812800" w="1616482">
                  <a:moveTo>
                    <a:pt x="0" y="0"/>
                  </a:moveTo>
                  <a:lnTo>
                    <a:pt x="1616482" y="0"/>
                  </a:lnTo>
                  <a:lnTo>
                    <a:pt x="161648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-4265" r="0" b="-4265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2206648" y="3341102"/>
            <a:ext cx="3481582" cy="3481568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1164" t="0" r="-11164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7464801" y="3519025"/>
            <a:ext cx="3520616" cy="3520602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7894" t="0" r="-7894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548914" y="3262272"/>
            <a:ext cx="2790930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PROXIMITY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43754" y="6904851"/>
            <a:ext cx="4407371" cy="68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Elements close to each other are perceived as a group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72417" y="3168873"/>
            <a:ext cx="3830751" cy="763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COMMON FATE PRINCIPLE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01683" y="6904851"/>
            <a:ext cx="4318092" cy="68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Objects moving together are perceived as belonging together.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26504" y="3262272"/>
            <a:ext cx="2797210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SIMILARITY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10924" y="6904851"/>
            <a:ext cx="4228370" cy="68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Items that look alike are seen as part of the same pattern.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4115136">
            <a:off x="-1959139" y="6397166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117752" y="8440580"/>
            <a:ext cx="13383982" cy="5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6"/>
              </a:lnSpc>
            </a:pPr>
            <a:r>
              <a:rPr lang="en-US" b="true" sz="2939" i="true" spc="232">
                <a:solidFill>
                  <a:srgbClr val="E12828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H2-: Zara use them to mimic Luxury!!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2335" y="1028700"/>
            <a:ext cx="3234070" cy="1085706"/>
            <a:chOff x="0" y="0"/>
            <a:chExt cx="4312093" cy="144760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312093" cy="1447608"/>
              <a:chOff x="0" y="0"/>
              <a:chExt cx="1149577" cy="38592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149577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149577">
                    <a:moveTo>
                      <a:pt x="0" y="0"/>
                    </a:moveTo>
                    <a:lnTo>
                      <a:pt x="1149577" y="0"/>
                    </a:lnTo>
                    <a:lnTo>
                      <a:pt x="1149577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262219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149577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90718" y="299187"/>
              <a:ext cx="3930657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i. Proximity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306388" y="1028700"/>
            <a:ext cx="3389034" cy="1085706"/>
            <a:chOff x="0" y="0"/>
            <a:chExt cx="4518712" cy="144760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518712" cy="1447608"/>
              <a:chOff x="0" y="0"/>
              <a:chExt cx="1204661" cy="38592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04661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204661">
                    <a:moveTo>
                      <a:pt x="0" y="0"/>
                    </a:moveTo>
                    <a:lnTo>
                      <a:pt x="1204661" y="0"/>
                    </a:lnTo>
                    <a:lnTo>
                      <a:pt x="1204661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204661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99856" y="299187"/>
              <a:ext cx="4118999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ii. Similarity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76447" y="1028700"/>
            <a:ext cx="7519218" cy="1085706"/>
            <a:chOff x="0" y="0"/>
            <a:chExt cx="10025624" cy="144760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0025624" cy="1447608"/>
              <a:chOff x="0" y="0"/>
              <a:chExt cx="2672769" cy="38592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672769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2672769">
                    <a:moveTo>
                      <a:pt x="0" y="0"/>
                    </a:moveTo>
                    <a:lnTo>
                      <a:pt x="2672769" y="0"/>
                    </a:lnTo>
                    <a:lnTo>
                      <a:pt x="2672769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672769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43420" y="299187"/>
              <a:ext cx="9138785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iii. Common Fate Principle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4115136">
            <a:off x="-2376733" y="6851732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6"/>
                </a:lnTo>
                <a:lnTo>
                  <a:pt x="0" y="4813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962399" y="9061105"/>
            <a:ext cx="4833266" cy="35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HYPOTHESIS - 2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4972379" y="2471754"/>
            <a:ext cx="11823286" cy="6627451"/>
          </a:xfrm>
          <a:custGeom>
            <a:avLst/>
            <a:gdLst/>
            <a:ahLst/>
            <a:cxnLst/>
            <a:rect r="r" b="b" t="t" l="l"/>
            <a:pathLst>
              <a:path h="6627451" w="11823286">
                <a:moveTo>
                  <a:pt x="0" y="0"/>
                </a:moveTo>
                <a:lnTo>
                  <a:pt x="11823286" y="0"/>
                </a:lnTo>
                <a:lnTo>
                  <a:pt x="11823286" y="6627451"/>
                </a:lnTo>
                <a:lnTo>
                  <a:pt x="0" y="6627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12" r="0" b="-1512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45970" y="3754501"/>
            <a:ext cx="3826410" cy="274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6"/>
              </a:lnSpc>
            </a:pPr>
            <a:r>
              <a:rPr lang="en-US" sz="4400" spc="176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Is Zara choosing its neighbors… strategically?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2335" y="1028700"/>
            <a:ext cx="3234070" cy="1085706"/>
            <a:chOff x="0" y="0"/>
            <a:chExt cx="4312093" cy="144760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312093" cy="1447608"/>
              <a:chOff x="0" y="0"/>
              <a:chExt cx="1149577" cy="38592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149577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149577">
                    <a:moveTo>
                      <a:pt x="0" y="0"/>
                    </a:moveTo>
                    <a:lnTo>
                      <a:pt x="1149577" y="0"/>
                    </a:lnTo>
                    <a:lnTo>
                      <a:pt x="1149577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262219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149577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90718" y="299187"/>
              <a:ext cx="3930657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i. Proximity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306388" y="1028700"/>
            <a:ext cx="3389034" cy="1085706"/>
            <a:chOff x="0" y="0"/>
            <a:chExt cx="4518712" cy="144760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518712" cy="1447608"/>
              <a:chOff x="0" y="0"/>
              <a:chExt cx="1204661" cy="38592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04661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204661">
                    <a:moveTo>
                      <a:pt x="0" y="0"/>
                    </a:moveTo>
                    <a:lnTo>
                      <a:pt x="1204661" y="0"/>
                    </a:lnTo>
                    <a:lnTo>
                      <a:pt x="1204661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204661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99856" y="299187"/>
              <a:ext cx="4118999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ii. Similarity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76447" y="1028700"/>
            <a:ext cx="7519218" cy="1085706"/>
            <a:chOff x="0" y="0"/>
            <a:chExt cx="10025624" cy="144760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0025624" cy="1447608"/>
              <a:chOff x="0" y="0"/>
              <a:chExt cx="2672769" cy="38592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672769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2672769">
                    <a:moveTo>
                      <a:pt x="0" y="0"/>
                    </a:moveTo>
                    <a:lnTo>
                      <a:pt x="2672769" y="0"/>
                    </a:lnTo>
                    <a:lnTo>
                      <a:pt x="2672769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672769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43420" y="299187"/>
              <a:ext cx="9138785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iii. Common Fate Principle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4115136">
            <a:off x="-2376733" y="6851732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6"/>
                </a:lnTo>
                <a:lnTo>
                  <a:pt x="0" y="4813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398489" y="700784"/>
            <a:ext cx="655831" cy="655831"/>
          </a:xfrm>
          <a:custGeom>
            <a:avLst/>
            <a:gdLst/>
            <a:ahLst/>
            <a:cxnLst/>
            <a:rect r="r" b="b" t="t" l="l"/>
            <a:pathLst>
              <a:path h="655831" w="655831">
                <a:moveTo>
                  <a:pt x="0" y="0"/>
                </a:moveTo>
                <a:lnTo>
                  <a:pt x="655831" y="0"/>
                </a:lnTo>
                <a:lnTo>
                  <a:pt x="655831" y="655832"/>
                </a:lnTo>
                <a:lnTo>
                  <a:pt x="0" y="6558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962399" y="9061105"/>
            <a:ext cx="4833266" cy="35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HYPOTHESIS - 2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4972379" y="2471754"/>
            <a:ext cx="11823286" cy="6627451"/>
          </a:xfrm>
          <a:custGeom>
            <a:avLst/>
            <a:gdLst/>
            <a:ahLst/>
            <a:cxnLst/>
            <a:rect r="r" b="b" t="t" l="l"/>
            <a:pathLst>
              <a:path h="6627451" w="11823286">
                <a:moveTo>
                  <a:pt x="0" y="0"/>
                </a:moveTo>
                <a:lnTo>
                  <a:pt x="11823286" y="0"/>
                </a:lnTo>
                <a:lnTo>
                  <a:pt x="11823286" y="6627451"/>
                </a:lnTo>
                <a:lnTo>
                  <a:pt x="0" y="66274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512" r="0" b="-1512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145970" y="3754501"/>
            <a:ext cx="3826410" cy="274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6"/>
              </a:lnSpc>
            </a:pPr>
            <a:r>
              <a:rPr lang="en-US" sz="4400" spc="176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Is Zara choosing its neighbors… strategically?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2335" y="1028700"/>
            <a:ext cx="3234070" cy="1085706"/>
            <a:chOff x="0" y="0"/>
            <a:chExt cx="4312093" cy="144760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312093" cy="1447608"/>
              <a:chOff x="0" y="0"/>
              <a:chExt cx="1149577" cy="38592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149577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149577">
                    <a:moveTo>
                      <a:pt x="0" y="0"/>
                    </a:moveTo>
                    <a:lnTo>
                      <a:pt x="1149577" y="0"/>
                    </a:lnTo>
                    <a:lnTo>
                      <a:pt x="1149577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149577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90718" y="299187"/>
              <a:ext cx="3930657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i. Proximity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306388" y="1028700"/>
            <a:ext cx="3389034" cy="1085706"/>
            <a:chOff x="0" y="0"/>
            <a:chExt cx="4518712" cy="144760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518712" cy="1447608"/>
              <a:chOff x="0" y="0"/>
              <a:chExt cx="1204661" cy="38592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04661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204661">
                    <a:moveTo>
                      <a:pt x="0" y="0"/>
                    </a:moveTo>
                    <a:lnTo>
                      <a:pt x="1204661" y="0"/>
                    </a:lnTo>
                    <a:lnTo>
                      <a:pt x="1204661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26221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204661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99856" y="299187"/>
              <a:ext cx="4118999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ii. Similarity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76447" y="1028700"/>
            <a:ext cx="7519218" cy="1085706"/>
            <a:chOff x="0" y="0"/>
            <a:chExt cx="10025624" cy="144760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0025624" cy="1447608"/>
              <a:chOff x="0" y="0"/>
              <a:chExt cx="2672769" cy="38592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672769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2672769">
                    <a:moveTo>
                      <a:pt x="0" y="0"/>
                    </a:moveTo>
                    <a:lnTo>
                      <a:pt x="2672769" y="0"/>
                    </a:lnTo>
                    <a:lnTo>
                      <a:pt x="2672769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672769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43420" y="299187"/>
              <a:ext cx="9138785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iii. Common Fate Principle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554747" y="2495514"/>
            <a:ext cx="4727758" cy="1255836"/>
          </a:xfrm>
          <a:custGeom>
            <a:avLst/>
            <a:gdLst/>
            <a:ahLst/>
            <a:cxnLst/>
            <a:rect r="r" b="b" t="t" l="l"/>
            <a:pathLst>
              <a:path h="1255836" w="4727758">
                <a:moveTo>
                  <a:pt x="0" y="0"/>
                </a:moveTo>
                <a:lnTo>
                  <a:pt x="4727758" y="0"/>
                </a:lnTo>
                <a:lnTo>
                  <a:pt x="4727758" y="1255835"/>
                </a:lnTo>
                <a:lnTo>
                  <a:pt x="0" y="1255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4353" t="-31872" r="-131012" b="-38775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4115136">
            <a:off x="-3269826" y="7301334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398489" y="700784"/>
            <a:ext cx="655831" cy="655831"/>
          </a:xfrm>
          <a:custGeom>
            <a:avLst/>
            <a:gdLst/>
            <a:ahLst/>
            <a:cxnLst/>
            <a:rect r="r" b="b" t="t" l="l"/>
            <a:pathLst>
              <a:path h="655831" w="655831">
                <a:moveTo>
                  <a:pt x="0" y="0"/>
                </a:moveTo>
                <a:lnTo>
                  <a:pt x="655831" y="0"/>
                </a:lnTo>
                <a:lnTo>
                  <a:pt x="655831" y="655832"/>
                </a:lnTo>
                <a:lnTo>
                  <a:pt x="0" y="6558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675316" y="3875027"/>
            <a:ext cx="6937368" cy="4660708"/>
          </a:xfrm>
          <a:custGeom>
            <a:avLst/>
            <a:gdLst/>
            <a:ahLst/>
            <a:cxnLst/>
            <a:rect r="r" b="b" t="t" l="l"/>
            <a:pathLst>
              <a:path h="4660708" w="6937368">
                <a:moveTo>
                  <a:pt x="0" y="0"/>
                </a:moveTo>
                <a:lnTo>
                  <a:pt x="6937368" y="0"/>
                </a:lnTo>
                <a:lnTo>
                  <a:pt x="6937368" y="4660708"/>
                </a:lnTo>
                <a:lnTo>
                  <a:pt x="0" y="46607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012" r="-199556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2" id="22"/>
          <p:cNvSpPr txBox="true"/>
          <p:nvPr/>
        </p:nvSpPr>
        <p:spPr>
          <a:xfrm rot="0">
            <a:off x="11962399" y="8902011"/>
            <a:ext cx="4833266" cy="35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HYPOTHESIS - 2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726404" y="8630838"/>
            <a:ext cx="8590982" cy="62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9"/>
              </a:lnSpc>
              <a:spcBef>
                <a:spcPct val="0"/>
              </a:spcBef>
            </a:pPr>
            <a:r>
              <a:rPr lang="en-US" sz="3983" spc="159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Zara’s Language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2335" y="1028700"/>
            <a:ext cx="3234070" cy="1085706"/>
            <a:chOff x="0" y="0"/>
            <a:chExt cx="4312093" cy="144760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312093" cy="1447608"/>
              <a:chOff x="0" y="0"/>
              <a:chExt cx="1149577" cy="38592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149577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149577">
                    <a:moveTo>
                      <a:pt x="0" y="0"/>
                    </a:moveTo>
                    <a:lnTo>
                      <a:pt x="1149577" y="0"/>
                    </a:lnTo>
                    <a:lnTo>
                      <a:pt x="1149577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149577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90718" y="299187"/>
              <a:ext cx="3930657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i. Proximity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306388" y="1028700"/>
            <a:ext cx="3389034" cy="1085706"/>
            <a:chOff x="0" y="0"/>
            <a:chExt cx="4518712" cy="144760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518712" cy="1447608"/>
              <a:chOff x="0" y="0"/>
              <a:chExt cx="1204661" cy="38592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04661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204661">
                    <a:moveTo>
                      <a:pt x="0" y="0"/>
                    </a:moveTo>
                    <a:lnTo>
                      <a:pt x="1204661" y="0"/>
                    </a:lnTo>
                    <a:lnTo>
                      <a:pt x="1204661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26221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204661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99856" y="299187"/>
              <a:ext cx="4118999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ii. Similarity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76447" y="1028700"/>
            <a:ext cx="7519218" cy="1085706"/>
            <a:chOff x="0" y="0"/>
            <a:chExt cx="10025624" cy="144760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0025624" cy="1447608"/>
              <a:chOff x="0" y="0"/>
              <a:chExt cx="2672769" cy="38592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672769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2672769">
                    <a:moveTo>
                      <a:pt x="0" y="0"/>
                    </a:moveTo>
                    <a:lnTo>
                      <a:pt x="2672769" y="0"/>
                    </a:lnTo>
                    <a:lnTo>
                      <a:pt x="2672769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672769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43420" y="299187"/>
              <a:ext cx="9138785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iii. Common Fate Principle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506075" y="2401657"/>
            <a:ext cx="7198977" cy="6538454"/>
          </a:xfrm>
          <a:custGeom>
            <a:avLst/>
            <a:gdLst/>
            <a:ahLst/>
            <a:cxnLst/>
            <a:rect r="r" b="b" t="t" l="l"/>
            <a:pathLst>
              <a:path h="6538454" w="7198977">
                <a:moveTo>
                  <a:pt x="0" y="0"/>
                </a:moveTo>
                <a:lnTo>
                  <a:pt x="7198977" y="0"/>
                </a:lnTo>
                <a:lnTo>
                  <a:pt x="7198977" y="6538454"/>
                </a:lnTo>
                <a:lnTo>
                  <a:pt x="0" y="6538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1" t="0" r="-821" b="-11587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4115136">
            <a:off x="-3269826" y="7301334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398489" y="700784"/>
            <a:ext cx="655831" cy="655831"/>
          </a:xfrm>
          <a:custGeom>
            <a:avLst/>
            <a:gdLst/>
            <a:ahLst/>
            <a:cxnLst/>
            <a:rect r="r" b="b" t="t" l="l"/>
            <a:pathLst>
              <a:path h="655831" w="655831">
                <a:moveTo>
                  <a:pt x="0" y="0"/>
                </a:moveTo>
                <a:lnTo>
                  <a:pt x="655831" y="0"/>
                </a:lnTo>
                <a:lnTo>
                  <a:pt x="655831" y="655832"/>
                </a:lnTo>
                <a:lnTo>
                  <a:pt x="0" y="6558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962399" y="8902011"/>
            <a:ext cx="4833266" cy="35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HYPOTHESIS - 2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59828" y="4580115"/>
            <a:ext cx="4952457" cy="1865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9"/>
              </a:lnSpc>
              <a:spcBef>
                <a:spcPct val="0"/>
              </a:spcBef>
            </a:pPr>
            <a:r>
              <a:rPr lang="en-US" sz="3983" spc="159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Not Just the Look: Zara Speaks Luxury Too (Here’s How)!!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2335" y="1028700"/>
            <a:ext cx="3234070" cy="1085706"/>
            <a:chOff x="0" y="0"/>
            <a:chExt cx="4312093" cy="144760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312093" cy="1447608"/>
              <a:chOff x="0" y="0"/>
              <a:chExt cx="1149577" cy="38592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149577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149577">
                    <a:moveTo>
                      <a:pt x="0" y="0"/>
                    </a:moveTo>
                    <a:lnTo>
                      <a:pt x="1149577" y="0"/>
                    </a:lnTo>
                    <a:lnTo>
                      <a:pt x="1149577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149577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90718" y="299187"/>
              <a:ext cx="3930657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i. Proximity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306388" y="1028700"/>
            <a:ext cx="3389034" cy="1085706"/>
            <a:chOff x="0" y="0"/>
            <a:chExt cx="4518712" cy="144760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518712" cy="1447608"/>
              <a:chOff x="0" y="0"/>
              <a:chExt cx="1204661" cy="38592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04661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204661">
                    <a:moveTo>
                      <a:pt x="0" y="0"/>
                    </a:moveTo>
                    <a:lnTo>
                      <a:pt x="1204661" y="0"/>
                    </a:lnTo>
                    <a:lnTo>
                      <a:pt x="1204661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26221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204661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99856" y="299187"/>
              <a:ext cx="4118999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ii. Similarity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76447" y="1028700"/>
            <a:ext cx="7519218" cy="1085706"/>
            <a:chOff x="0" y="0"/>
            <a:chExt cx="10025624" cy="144760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0025624" cy="1447608"/>
              <a:chOff x="0" y="0"/>
              <a:chExt cx="2672769" cy="38592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672769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2672769">
                    <a:moveTo>
                      <a:pt x="0" y="0"/>
                    </a:moveTo>
                    <a:lnTo>
                      <a:pt x="2672769" y="0"/>
                    </a:lnTo>
                    <a:lnTo>
                      <a:pt x="2672769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672769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43420" y="299187"/>
              <a:ext cx="9138785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iii. Common Fate Principle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4115136">
            <a:off x="-3269826" y="7301334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398489" y="700784"/>
            <a:ext cx="655831" cy="655831"/>
          </a:xfrm>
          <a:custGeom>
            <a:avLst/>
            <a:gdLst/>
            <a:ahLst/>
            <a:cxnLst/>
            <a:rect r="r" b="b" t="t" l="l"/>
            <a:pathLst>
              <a:path h="655831" w="655831">
                <a:moveTo>
                  <a:pt x="0" y="0"/>
                </a:moveTo>
                <a:lnTo>
                  <a:pt x="655831" y="0"/>
                </a:lnTo>
                <a:lnTo>
                  <a:pt x="655831" y="655832"/>
                </a:lnTo>
                <a:lnTo>
                  <a:pt x="0" y="6558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962399" y="8902011"/>
            <a:ext cx="4833266" cy="35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HYPOTHESIS - 2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49674" y="4278413"/>
            <a:ext cx="6172765" cy="169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5"/>
              </a:lnSpc>
              <a:spcBef>
                <a:spcPct val="0"/>
              </a:spcBef>
            </a:pPr>
            <a:r>
              <a:rPr lang="en-US" sz="5350" spc="214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Look Carefully Next time!!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442054" y="2718327"/>
            <a:ext cx="7095111" cy="6539973"/>
          </a:xfrm>
          <a:custGeom>
            <a:avLst/>
            <a:gdLst/>
            <a:ahLst/>
            <a:cxnLst/>
            <a:rect r="r" b="b" t="t" l="l"/>
            <a:pathLst>
              <a:path h="6539973" w="7095111">
                <a:moveTo>
                  <a:pt x="0" y="0"/>
                </a:moveTo>
                <a:lnTo>
                  <a:pt x="7095111" y="0"/>
                </a:lnTo>
                <a:lnTo>
                  <a:pt x="7095111" y="6539973"/>
                </a:lnTo>
                <a:lnTo>
                  <a:pt x="0" y="65399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72" t="-1060" r="-2538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2335" y="1028700"/>
            <a:ext cx="3234070" cy="1085706"/>
            <a:chOff x="0" y="0"/>
            <a:chExt cx="4312093" cy="144760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312093" cy="1447608"/>
              <a:chOff x="0" y="0"/>
              <a:chExt cx="1149577" cy="38592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149577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149577">
                    <a:moveTo>
                      <a:pt x="0" y="0"/>
                    </a:moveTo>
                    <a:lnTo>
                      <a:pt x="1149577" y="0"/>
                    </a:lnTo>
                    <a:lnTo>
                      <a:pt x="1149577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149577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90718" y="299187"/>
              <a:ext cx="3930657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i. Proximity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306388" y="1028700"/>
            <a:ext cx="3389034" cy="1085706"/>
            <a:chOff x="0" y="0"/>
            <a:chExt cx="4518712" cy="144760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518712" cy="1447608"/>
              <a:chOff x="0" y="0"/>
              <a:chExt cx="1204661" cy="38592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04661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204661">
                    <a:moveTo>
                      <a:pt x="0" y="0"/>
                    </a:moveTo>
                    <a:lnTo>
                      <a:pt x="1204661" y="0"/>
                    </a:lnTo>
                    <a:lnTo>
                      <a:pt x="1204661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26221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204661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99856" y="299187"/>
              <a:ext cx="4118999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ii. Similarity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76447" y="1028700"/>
            <a:ext cx="7519218" cy="1085706"/>
            <a:chOff x="0" y="0"/>
            <a:chExt cx="10025624" cy="144760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0025624" cy="1447608"/>
              <a:chOff x="0" y="0"/>
              <a:chExt cx="2672769" cy="38592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672769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2672769">
                    <a:moveTo>
                      <a:pt x="0" y="0"/>
                    </a:moveTo>
                    <a:lnTo>
                      <a:pt x="2672769" y="0"/>
                    </a:lnTo>
                    <a:lnTo>
                      <a:pt x="2672769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672769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43420" y="299187"/>
              <a:ext cx="9138785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iii. Common Fate Principle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4115136">
            <a:off x="-3269826" y="7301334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398489" y="700784"/>
            <a:ext cx="655831" cy="655831"/>
          </a:xfrm>
          <a:custGeom>
            <a:avLst/>
            <a:gdLst/>
            <a:ahLst/>
            <a:cxnLst/>
            <a:rect r="r" b="b" t="t" l="l"/>
            <a:pathLst>
              <a:path h="655831" w="655831">
                <a:moveTo>
                  <a:pt x="0" y="0"/>
                </a:moveTo>
                <a:lnTo>
                  <a:pt x="655831" y="0"/>
                </a:lnTo>
                <a:lnTo>
                  <a:pt x="655831" y="655832"/>
                </a:lnTo>
                <a:lnTo>
                  <a:pt x="0" y="6558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962399" y="8902011"/>
            <a:ext cx="4833266" cy="35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HYPOTHESIS - 2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8367507" y="700784"/>
            <a:ext cx="655831" cy="655831"/>
          </a:xfrm>
          <a:custGeom>
            <a:avLst/>
            <a:gdLst/>
            <a:ahLst/>
            <a:cxnLst/>
            <a:rect r="r" b="b" t="t" l="l"/>
            <a:pathLst>
              <a:path h="655831" w="655831">
                <a:moveTo>
                  <a:pt x="0" y="0"/>
                </a:moveTo>
                <a:lnTo>
                  <a:pt x="655831" y="0"/>
                </a:lnTo>
                <a:lnTo>
                  <a:pt x="655831" y="655832"/>
                </a:lnTo>
                <a:lnTo>
                  <a:pt x="0" y="6558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144000" y="4532998"/>
            <a:ext cx="6627116" cy="1969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7"/>
              </a:lnSpc>
              <a:spcBef>
                <a:spcPct val="0"/>
              </a:spcBef>
            </a:pPr>
            <a:r>
              <a:rPr lang="en-US" sz="4183" spc="167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Zara’s Website Looks Like Dior — And That’s No Accident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42054" y="2718327"/>
            <a:ext cx="7095111" cy="6539973"/>
          </a:xfrm>
          <a:custGeom>
            <a:avLst/>
            <a:gdLst/>
            <a:ahLst/>
            <a:cxnLst/>
            <a:rect r="r" b="b" t="t" l="l"/>
            <a:pathLst>
              <a:path h="6539973" w="7095111">
                <a:moveTo>
                  <a:pt x="0" y="0"/>
                </a:moveTo>
                <a:lnTo>
                  <a:pt x="7095111" y="0"/>
                </a:lnTo>
                <a:lnTo>
                  <a:pt x="7095111" y="6539973"/>
                </a:lnTo>
                <a:lnTo>
                  <a:pt x="0" y="65399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72" t="-1060" r="-2538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4019" y="240979"/>
            <a:ext cx="8328247" cy="151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7"/>
              </a:lnSpc>
            </a:pPr>
            <a:r>
              <a:rPr lang="en-US" sz="9618" spc="384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Zara’s Growth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9900756" y="3893075"/>
            <a:ext cx="14165335" cy="9373163"/>
          </a:xfrm>
          <a:custGeom>
            <a:avLst/>
            <a:gdLst/>
            <a:ahLst/>
            <a:cxnLst/>
            <a:rect r="r" b="b" t="t" l="l"/>
            <a:pathLst>
              <a:path h="9373163" w="14165335">
                <a:moveTo>
                  <a:pt x="14165335" y="0"/>
                </a:moveTo>
                <a:lnTo>
                  <a:pt x="0" y="0"/>
                </a:lnTo>
                <a:lnTo>
                  <a:pt x="0" y="9373163"/>
                </a:lnTo>
                <a:lnTo>
                  <a:pt x="14165335" y="9373163"/>
                </a:lnTo>
                <a:lnTo>
                  <a:pt x="14165335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4019" y="2488567"/>
            <a:ext cx="12395341" cy="6841895"/>
          </a:xfrm>
          <a:custGeom>
            <a:avLst/>
            <a:gdLst/>
            <a:ahLst/>
            <a:cxnLst/>
            <a:rect r="r" b="b" t="t" l="l"/>
            <a:pathLst>
              <a:path h="6841895" w="12395341">
                <a:moveTo>
                  <a:pt x="0" y="0"/>
                </a:moveTo>
                <a:lnTo>
                  <a:pt x="12395342" y="0"/>
                </a:lnTo>
                <a:lnTo>
                  <a:pt x="12395342" y="6841895"/>
                </a:lnTo>
                <a:lnTo>
                  <a:pt x="0" y="6841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27" r="0" b="-72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314019" y="1730696"/>
            <a:ext cx="12239212" cy="572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600" spc="144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A silent climb—what’s fueling Zara’s unstoppable rise?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2335" y="1028700"/>
            <a:ext cx="3234070" cy="1085706"/>
            <a:chOff x="0" y="0"/>
            <a:chExt cx="4312093" cy="144760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312093" cy="1447608"/>
              <a:chOff x="0" y="0"/>
              <a:chExt cx="1149577" cy="38592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149577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149577">
                    <a:moveTo>
                      <a:pt x="0" y="0"/>
                    </a:moveTo>
                    <a:lnTo>
                      <a:pt x="1149577" y="0"/>
                    </a:lnTo>
                    <a:lnTo>
                      <a:pt x="1149577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149577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90718" y="299187"/>
              <a:ext cx="3930657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i. Proximity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306388" y="1028700"/>
            <a:ext cx="3389034" cy="1085706"/>
            <a:chOff x="0" y="0"/>
            <a:chExt cx="4518712" cy="144760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518712" cy="1447608"/>
              <a:chOff x="0" y="0"/>
              <a:chExt cx="1204661" cy="38592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04661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204661">
                    <a:moveTo>
                      <a:pt x="0" y="0"/>
                    </a:moveTo>
                    <a:lnTo>
                      <a:pt x="1204661" y="0"/>
                    </a:lnTo>
                    <a:lnTo>
                      <a:pt x="1204661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204661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99856" y="299187"/>
              <a:ext cx="4118999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ii. Similarity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76447" y="1028700"/>
            <a:ext cx="7519218" cy="1085706"/>
            <a:chOff x="0" y="0"/>
            <a:chExt cx="10025624" cy="144760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0025624" cy="1447608"/>
              <a:chOff x="0" y="0"/>
              <a:chExt cx="2672769" cy="38592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672769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2672769">
                    <a:moveTo>
                      <a:pt x="0" y="0"/>
                    </a:moveTo>
                    <a:lnTo>
                      <a:pt x="2672769" y="0"/>
                    </a:lnTo>
                    <a:lnTo>
                      <a:pt x="2672769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262219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672769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43420" y="299187"/>
              <a:ext cx="9138785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iii. Common Fate Principle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89781" y="4368720"/>
            <a:ext cx="7633214" cy="3007248"/>
          </a:xfrm>
          <a:custGeom>
            <a:avLst/>
            <a:gdLst/>
            <a:ahLst/>
            <a:cxnLst/>
            <a:rect r="r" b="b" t="t" l="l"/>
            <a:pathLst>
              <a:path h="3007248" w="7633214">
                <a:moveTo>
                  <a:pt x="0" y="0"/>
                </a:moveTo>
                <a:lnTo>
                  <a:pt x="7633215" y="0"/>
                </a:lnTo>
                <a:lnTo>
                  <a:pt x="7633215" y="3007248"/>
                </a:lnTo>
                <a:lnTo>
                  <a:pt x="0" y="30072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27" t="-1124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422263" y="4422165"/>
            <a:ext cx="7654219" cy="2953803"/>
          </a:xfrm>
          <a:custGeom>
            <a:avLst/>
            <a:gdLst/>
            <a:ahLst/>
            <a:cxnLst/>
            <a:rect r="r" b="b" t="t" l="l"/>
            <a:pathLst>
              <a:path h="2953803" w="7654219">
                <a:moveTo>
                  <a:pt x="0" y="0"/>
                </a:moveTo>
                <a:lnTo>
                  <a:pt x="7654218" y="0"/>
                </a:lnTo>
                <a:lnTo>
                  <a:pt x="7654218" y="2953803"/>
                </a:lnTo>
                <a:lnTo>
                  <a:pt x="0" y="2953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6" t="-1927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962399" y="8902011"/>
            <a:ext cx="4833266" cy="35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HYPOTHESIS - 2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4115136">
            <a:off x="-3269826" y="7301334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398489" y="700784"/>
            <a:ext cx="655831" cy="655831"/>
          </a:xfrm>
          <a:custGeom>
            <a:avLst/>
            <a:gdLst/>
            <a:ahLst/>
            <a:cxnLst/>
            <a:rect r="r" b="b" t="t" l="l"/>
            <a:pathLst>
              <a:path h="655831" w="655831">
                <a:moveTo>
                  <a:pt x="0" y="0"/>
                </a:moveTo>
                <a:lnTo>
                  <a:pt x="655831" y="0"/>
                </a:lnTo>
                <a:lnTo>
                  <a:pt x="655831" y="655832"/>
                </a:lnTo>
                <a:lnTo>
                  <a:pt x="0" y="6558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367507" y="700784"/>
            <a:ext cx="655831" cy="655831"/>
          </a:xfrm>
          <a:custGeom>
            <a:avLst/>
            <a:gdLst/>
            <a:ahLst/>
            <a:cxnLst/>
            <a:rect r="r" b="b" t="t" l="l"/>
            <a:pathLst>
              <a:path h="655831" w="655831">
                <a:moveTo>
                  <a:pt x="0" y="0"/>
                </a:moveTo>
                <a:lnTo>
                  <a:pt x="655831" y="0"/>
                </a:lnTo>
                <a:lnTo>
                  <a:pt x="655831" y="655832"/>
                </a:lnTo>
                <a:lnTo>
                  <a:pt x="0" y="6558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877013" y="2973720"/>
            <a:ext cx="14533975" cy="51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2"/>
              </a:lnSpc>
            </a:pPr>
            <a:r>
              <a:rPr lang="en-US" sz="3300" spc="132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Zara and luxury collections align mere coincidence or calculated fate?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2335" y="1028700"/>
            <a:ext cx="3234070" cy="1085706"/>
            <a:chOff x="0" y="0"/>
            <a:chExt cx="4312093" cy="144760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312093" cy="1447608"/>
              <a:chOff x="0" y="0"/>
              <a:chExt cx="1149577" cy="38592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149577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149577">
                    <a:moveTo>
                      <a:pt x="0" y="0"/>
                    </a:moveTo>
                    <a:lnTo>
                      <a:pt x="1149577" y="0"/>
                    </a:lnTo>
                    <a:lnTo>
                      <a:pt x="1149577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149577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90718" y="299187"/>
              <a:ext cx="3930657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i. Proximity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306388" y="1028700"/>
            <a:ext cx="3389034" cy="1085706"/>
            <a:chOff x="0" y="0"/>
            <a:chExt cx="4518712" cy="144760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518712" cy="1447608"/>
              <a:chOff x="0" y="0"/>
              <a:chExt cx="1204661" cy="38592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04661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204661">
                    <a:moveTo>
                      <a:pt x="0" y="0"/>
                    </a:moveTo>
                    <a:lnTo>
                      <a:pt x="1204661" y="0"/>
                    </a:lnTo>
                    <a:lnTo>
                      <a:pt x="1204661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204661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99856" y="299187"/>
              <a:ext cx="4118999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ii. Similarity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76447" y="1028700"/>
            <a:ext cx="7519218" cy="1085706"/>
            <a:chOff x="0" y="0"/>
            <a:chExt cx="10025624" cy="144760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0025624" cy="1447608"/>
              <a:chOff x="0" y="0"/>
              <a:chExt cx="2672769" cy="38592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672769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2672769">
                    <a:moveTo>
                      <a:pt x="0" y="0"/>
                    </a:moveTo>
                    <a:lnTo>
                      <a:pt x="2672769" y="0"/>
                    </a:lnTo>
                    <a:lnTo>
                      <a:pt x="2672769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262219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672769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43420" y="299187"/>
              <a:ext cx="9138785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iii. Common Fate Principle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745176" y="4560522"/>
            <a:ext cx="7050489" cy="2692203"/>
          </a:xfrm>
          <a:custGeom>
            <a:avLst/>
            <a:gdLst/>
            <a:ahLst/>
            <a:cxnLst/>
            <a:rect r="r" b="b" t="t" l="l"/>
            <a:pathLst>
              <a:path h="2692203" w="7050489">
                <a:moveTo>
                  <a:pt x="0" y="0"/>
                </a:moveTo>
                <a:lnTo>
                  <a:pt x="7050489" y="0"/>
                </a:lnTo>
                <a:lnTo>
                  <a:pt x="7050489" y="2692203"/>
                </a:lnTo>
                <a:lnTo>
                  <a:pt x="0" y="269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3" t="-2948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22228" y="4429722"/>
            <a:ext cx="7654219" cy="2953803"/>
          </a:xfrm>
          <a:custGeom>
            <a:avLst/>
            <a:gdLst/>
            <a:ahLst/>
            <a:cxnLst/>
            <a:rect r="r" b="b" t="t" l="l"/>
            <a:pathLst>
              <a:path h="2953803" w="7654219">
                <a:moveTo>
                  <a:pt x="0" y="0"/>
                </a:moveTo>
                <a:lnTo>
                  <a:pt x="7654219" y="0"/>
                </a:lnTo>
                <a:lnTo>
                  <a:pt x="7654219" y="2953803"/>
                </a:lnTo>
                <a:lnTo>
                  <a:pt x="0" y="2953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6" t="-1927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962399" y="8902011"/>
            <a:ext cx="4833266" cy="35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HYPOTHESIS - 2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4115136">
            <a:off x="-3269826" y="7301334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398489" y="700784"/>
            <a:ext cx="655831" cy="655831"/>
          </a:xfrm>
          <a:custGeom>
            <a:avLst/>
            <a:gdLst/>
            <a:ahLst/>
            <a:cxnLst/>
            <a:rect r="r" b="b" t="t" l="l"/>
            <a:pathLst>
              <a:path h="655831" w="655831">
                <a:moveTo>
                  <a:pt x="0" y="0"/>
                </a:moveTo>
                <a:lnTo>
                  <a:pt x="655831" y="0"/>
                </a:lnTo>
                <a:lnTo>
                  <a:pt x="655831" y="655832"/>
                </a:lnTo>
                <a:lnTo>
                  <a:pt x="0" y="6558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367507" y="700784"/>
            <a:ext cx="655831" cy="655831"/>
          </a:xfrm>
          <a:custGeom>
            <a:avLst/>
            <a:gdLst/>
            <a:ahLst/>
            <a:cxnLst/>
            <a:rect r="r" b="b" t="t" l="l"/>
            <a:pathLst>
              <a:path h="655831" w="655831">
                <a:moveTo>
                  <a:pt x="0" y="0"/>
                </a:moveTo>
                <a:lnTo>
                  <a:pt x="655831" y="0"/>
                </a:lnTo>
                <a:lnTo>
                  <a:pt x="655831" y="655832"/>
                </a:lnTo>
                <a:lnTo>
                  <a:pt x="0" y="6558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434675" y="3010350"/>
            <a:ext cx="9683545" cy="50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3218" spc="128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The speed is real. The strategy? That’s the game.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2335" y="1028700"/>
            <a:ext cx="3234070" cy="1085706"/>
            <a:chOff x="0" y="0"/>
            <a:chExt cx="4312093" cy="144760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312093" cy="1447608"/>
              <a:chOff x="0" y="0"/>
              <a:chExt cx="1149577" cy="38592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149577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149577">
                    <a:moveTo>
                      <a:pt x="0" y="0"/>
                    </a:moveTo>
                    <a:lnTo>
                      <a:pt x="1149577" y="0"/>
                    </a:lnTo>
                    <a:lnTo>
                      <a:pt x="1149577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149577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90718" y="299187"/>
              <a:ext cx="3930657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i. Proximity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306388" y="1028700"/>
            <a:ext cx="3389034" cy="1085706"/>
            <a:chOff x="0" y="0"/>
            <a:chExt cx="4518712" cy="144760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518712" cy="1447608"/>
              <a:chOff x="0" y="0"/>
              <a:chExt cx="1204661" cy="38592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04661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1204661">
                    <a:moveTo>
                      <a:pt x="0" y="0"/>
                    </a:moveTo>
                    <a:lnTo>
                      <a:pt x="1204661" y="0"/>
                    </a:lnTo>
                    <a:lnTo>
                      <a:pt x="1204661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204661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99856" y="299187"/>
              <a:ext cx="4118999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ii. Similarity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76447" y="1028700"/>
            <a:ext cx="7519218" cy="1085706"/>
            <a:chOff x="0" y="0"/>
            <a:chExt cx="10025624" cy="144760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0025624" cy="1447608"/>
              <a:chOff x="0" y="0"/>
              <a:chExt cx="2672769" cy="38592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672769" cy="385923"/>
              </a:xfrm>
              <a:custGeom>
                <a:avLst/>
                <a:gdLst/>
                <a:ahLst/>
                <a:cxnLst/>
                <a:rect r="r" b="b" t="t" l="l"/>
                <a:pathLst>
                  <a:path h="385923" w="2672769">
                    <a:moveTo>
                      <a:pt x="0" y="0"/>
                    </a:moveTo>
                    <a:lnTo>
                      <a:pt x="2672769" y="0"/>
                    </a:lnTo>
                    <a:lnTo>
                      <a:pt x="2672769" y="385923"/>
                    </a:lnTo>
                    <a:lnTo>
                      <a:pt x="0" y="385923"/>
                    </a:lnTo>
                    <a:close/>
                  </a:path>
                </a:pathLst>
              </a:custGeom>
              <a:solidFill>
                <a:srgbClr val="262219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672769" cy="424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43420" y="299187"/>
              <a:ext cx="9138785" cy="86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7"/>
                </a:lnSpc>
              </a:pPr>
              <a:r>
                <a:rPr lang="en-US" sz="4183" spc="16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iii. Common Fate Principle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89781" y="2345546"/>
            <a:ext cx="7633214" cy="3007248"/>
          </a:xfrm>
          <a:custGeom>
            <a:avLst/>
            <a:gdLst/>
            <a:ahLst/>
            <a:cxnLst/>
            <a:rect r="r" b="b" t="t" l="l"/>
            <a:pathLst>
              <a:path h="3007248" w="7633214">
                <a:moveTo>
                  <a:pt x="0" y="0"/>
                </a:moveTo>
                <a:lnTo>
                  <a:pt x="7633215" y="0"/>
                </a:lnTo>
                <a:lnTo>
                  <a:pt x="7633215" y="3007248"/>
                </a:lnTo>
                <a:lnTo>
                  <a:pt x="0" y="30072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27" t="-1124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68700" y="6047668"/>
            <a:ext cx="7075376" cy="2692203"/>
          </a:xfrm>
          <a:custGeom>
            <a:avLst/>
            <a:gdLst/>
            <a:ahLst/>
            <a:cxnLst/>
            <a:rect r="r" b="b" t="t" l="l"/>
            <a:pathLst>
              <a:path h="2692203" w="7075376">
                <a:moveTo>
                  <a:pt x="0" y="0"/>
                </a:moveTo>
                <a:lnTo>
                  <a:pt x="7075377" y="0"/>
                </a:lnTo>
                <a:lnTo>
                  <a:pt x="7075377" y="2692203"/>
                </a:lnTo>
                <a:lnTo>
                  <a:pt x="0" y="2692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0" t="-2948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227997" y="4258563"/>
            <a:ext cx="7654219" cy="2953803"/>
          </a:xfrm>
          <a:custGeom>
            <a:avLst/>
            <a:gdLst/>
            <a:ahLst/>
            <a:cxnLst/>
            <a:rect r="r" b="b" t="t" l="l"/>
            <a:pathLst>
              <a:path h="2953803" w="7654219">
                <a:moveTo>
                  <a:pt x="0" y="0"/>
                </a:moveTo>
                <a:lnTo>
                  <a:pt x="7654219" y="0"/>
                </a:lnTo>
                <a:lnTo>
                  <a:pt x="7654219" y="2953803"/>
                </a:lnTo>
                <a:lnTo>
                  <a:pt x="0" y="29538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56" t="-1927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962399" y="8902011"/>
            <a:ext cx="4833266" cy="35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HYPOTHESIS - 2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4115136">
            <a:off x="-3269826" y="7301334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398489" y="700784"/>
            <a:ext cx="655831" cy="655831"/>
          </a:xfrm>
          <a:custGeom>
            <a:avLst/>
            <a:gdLst/>
            <a:ahLst/>
            <a:cxnLst/>
            <a:rect r="r" b="b" t="t" l="l"/>
            <a:pathLst>
              <a:path h="655831" w="655831">
                <a:moveTo>
                  <a:pt x="0" y="0"/>
                </a:moveTo>
                <a:lnTo>
                  <a:pt x="655831" y="0"/>
                </a:lnTo>
                <a:lnTo>
                  <a:pt x="655831" y="655832"/>
                </a:lnTo>
                <a:lnTo>
                  <a:pt x="0" y="6558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367507" y="700784"/>
            <a:ext cx="655831" cy="655831"/>
          </a:xfrm>
          <a:custGeom>
            <a:avLst/>
            <a:gdLst/>
            <a:ahLst/>
            <a:cxnLst/>
            <a:rect r="r" b="b" t="t" l="l"/>
            <a:pathLst>
              <a:path h="655831" w="655831">
                <a:moveTo>
                  <a:pt x="0" y="0"/>
                </a:moveTo>
                <a:lnTo>
                  <a:pt x="655831" y="0"/>
                </a:lnTo>
                <a:lnTo>
                  <a:pt x="655831" y="655832"/>
                </a:lnTo>
                <a:lnTo>
                  <a:pt x="0" y="6558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467750" y="693642"/>
            <a:ext cx="655831" cy="655831"/>
          </a:xfrm>
          <a:custGeom>
            <a:avLst/>
            <a:gdLst/>
            <a:ahLst/>
            <a:cxnLst/>
            <a:rect r="r" b="b" t="t" l="l"/>
            <a:pathLst>
              <a:path h="655831" w="655831">
                <a:moveTo>
                  <a:pt x="0" y="0"/>
                </a:moveTo>
                <a:lnTo>
                  <a:pt x="655831" y="0"/>
                </a:lnTo>
                <a:lnTo>
                  <a:pt x="655831" y="655831"/>
                </a:lnTo>
                <a:lnTo>
                  <a:pt x="0" y="6558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1348" y="3554627"/>
            <a:ext cx="5339820" cy="5339820"/>
            <a:chOff x="0" y="0"/>
            <a:chExt cx="7119760" cy="71197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81031" y="347299"/>
              <a:ext cx="6425163" cy="6425163"/>
            </a:xfrm>
            <a:custGeom>
              <a:avLst/>
              <a:gdLst/>
              <a:ahLst/>
              <a:cxnLst/>
              <a:rect r="r" b="b" t="t" l="l"/>
              <a:pathLst>
                <a:path h="6425163" w="6425163">
                  <a:moveTo>
                    <a:pt x="0" y="0"/>
                  </a:moveTo>
                  <a:lnTo>
                    <a:pt x="6425163" y="0"/>
                  </a:lnTo>
                  <a:lnTo>
                    <a:pt x="6425163" y="6425163"/>
                  </a:lnTo>
                  <a:lnTo>
                    <a:pt x="0" y="6425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96973" y="1175893"/>
              <a:ext cx="4725814" cy="4863774"/>
            </a:xfrm>
            <a:custGeom>
              <a:avLst/>
              <a:gdLst/>
              <a:ahLst/>
              <a:cxnLst/>
              <a:rect r="r" b="b" t="t" l="l"/>
              <a:pathLst>
                <a:path h="4863774" w="4725814">
                  <a:moveTo>
                    <a:pt x="0" y="0"/>
                  </a:moveTo>
                  <a:lnTo>
                    <a:pt x="4725814" y="0"/>
                  </a:lnTo>
                  <a:lnTo>
                    <a:pt x="4725814" y="4863775"/>
                  </a:lnTo>
                  <a:lnTo>
                    <a:pt x="0" y="4863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7119760" cy="711976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</p:grpSp>
      <p:sp>
        <p:nvSpPr>
          <p:cNvPr name="TextBox 8" id="8"/>
          <p:cNvSpPr txBox="true"/>
          <p:nvPr/>
        </p:nvSpPr>
        <p:spPr>
          <a:xfrm rot="0">
            <a:off x="1028700" y="990600"/>
            <a:ext cx="12797847" cy="236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23"/>
              </a:lnSpc>
            </a:pPr>
            <a:r>
              <a:rPr lang="en-US" sz="7519" spc="300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But does this help? For this we had to find a way to...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70679" y="6896089"/>
            <a:ext cx="10813198" cy="236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323"/>
              </a:lnSpc>
            </a:pPr>
            <a:r>
              <a:rPr lang="en-US" sz="7519" spc="300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...QUANTIFY Brand Perception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35942" y="708725"/>
            <a:ext cx="10014144" cy="8549575"/>
          </a:xfrm>
          <a:custGeom>
            <a:avLst/>
            <a:gdLst/>
            <a:ahLst/>
            <a:cxnLst/>
            <a:rect r="r" b="b" t="t" l="l"/>
            <a:pathLst>
              <a:path h="8549575" w="10014144">
                <a:moveTo>
                  <a:pt x="0" y="0"/>
                </a:moveTo>
                <a:lnTo>
                  <a:pt x="10014144" y="0"/>
                </a:lnTo>
                <a:lnTo>
                  <a:pt x="10014144" y="8549575"/>
                </a:lnTo>
                <a:lnTo>
                  <a:pt x="0" y="8549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2483522">
            <a:off x="12531906" y="6481057"/>
            <a:ext cx="7315200" cy="3769567"/>
          </a:xfrm>
          <a:custGeom>
            <a:avLst/>
            <a:gdLst/>
            <a:ahLst/>
            <a:cxnLst/>
            <a:rect r="r" b="b" t="t" l="l"/>
            <a:pathLst>
              <a:path h="3769567" w="7315200">
                <a:moveTo>
                  <a:pt x="7315200" y="3769568"/>
                </a:moveTo>
                <a:lnTo>
                  <a:pt x="0" y="3769568"/>
                </a:lnTo>
                <a:lnTo>
                  <a:pt x="0" y="0"/>
                </a:lnTo>
                <a:lnTo>
                  <a:pt x="7315200" y="0"/>
                </a:lnTo>
                <a:lnTo>
                  <a:pt x="7315200" y="376956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761860" y="-641170"/>
            <a:ext cx="4714178" cy="4714178"/>
          </a:xfrm>
          <a:custGeom>
            <a:avLst/>
            <a:gdLst/>
            <a:ahLst/>
            <a:cxnLst/>
            <a:rect r="r" b="b" t="t" l="l"/>
            <a:pathLst>
              <a:path h="4714178" w="4714178">
                <a:moveTo>
                  <a:pt x="4714179" y="0"/>
                </a:moveTo>
                <a:lnTo>
                  <a:pt x="0" y="0"/>
                </a:lnTo>
                <a:lnTo>
                  <a:pt x="0" y="4714179"/>
                </a:lnTo>
                <a:lnTo>
                  <a:pt x="4714179" y="4714179"/>
                </a:lnTo>
                <a:lnTo>
                  <a:pt x="4714179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734386"/>
            <a:ext cx="5931381" cy="263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5"/>
              </a:lnSpc>
            </a:pPr>
            <a:r>
              <a:rPr lang="en-US" sz="8455" spc="338">
                <a:solidFill>
                  <a:srgbClr val="262219"/>
                </a:solidFill>
                <a:latin typeface="The Seasons"/>
                <a:ea typeface="The Seasons"/>
                <a:cs typeface="The Seasons"/>
                <a:sym typeface="The Seasons"/>
              </a:rPr>
              <a:t>Numeric Perception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585219"/>
            <a:ext cx="5455919" cy="1870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8"/>
              </a:lnSpc>
            </a:pPr>
            <a:r>
              <a:rPr lang="en-US" sz="2998" spc="119">
                <a:solidFill>
                  <a:srgbClr val="262219"/>
                </a:solidFill>
                <a:latin typeface="The Seasons"/>
                <a:ea typeface="The Seasons"/>
                <a:cs typeface="The Seasons"/>
                <a:sym typeface="The Seasons"/>
              </a:rPr>
              <a:t>Umm.</a:t>
            </a:r>
          </a:p>
          <a:p>
            <a:pPr algn="ctr">
              <a:lnSpc>
                <a:spcPts val="3718"/>
              </a:lnSpc>
              <a:spcBef>
                <a:spcPct val="0"/>
              </a:spcBef>
            </a:pPr>
            <a:r>
              <a:rPr lang="en-US" sz="2998" spc="119">
                <a:solidFill>
                  <a:srgbClr val="262219"/>
                </a:solidFill>
                <a:latin typeface="The Seasons"/>
                <a:ea typeface="The Seasons"/>
                <a:cs typeface="The Seasons"/>
                <a:sym typeface="The Seasons"/>
              </a:rPr>
              <a:t>.. </a:t>
            </a:r>
            <a:r>
              <a:rPr lang="en-US" sz="2998" spc="119">
                <a:solidFill>
                  <a:srgbClr val="262219"/>
                </a:solidFill>
                <a:latin typeface="The Seasons"/>
                <a:ea typeface="The Seasons"/>
                <a:cs typeface="The Seasons"/>
                <a:sym typeface="The Seasons"/>
              </a:rPr>
              <a:t>Zara’s Not a Luxury Brand… But Twitter Thinks It Is? </a:t>
            </a:r>
          </a:p>
          <a:p>
            <a:pPr algn="ctr">
              <a:lnSpc>
                <a:spcPts val="3718"/>
              </a:lnSpc>
              <a:spcBef>
                <a:spcPct val="0"/>
              </a:spcBef>
            </a:pPr>
            <a:r>
              <a:rPr lang="en-US" sz="2998" spc="119">
                <a:solidFill>
                  <a:srgbClr val="262219"/>
                </a:solidFill>
                <a:latin typeface="The Seasons"/>
                <a:ea typeface="The Seasons"/>
                <a:cs typeface="The Seasons"/>
                <a:sym typeface="The Seasons"/>
              </a:rPr>
              <a:t>The Chart Explains 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920.0000" end="3931.333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43844" y="1652614"/>
            <a:ext cx="14600312" cy="787030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40805" y="728329"/>
            <a:ext cx="11006390" cy="57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7"/>
              </a:lnSpc>
            </a:pPr>
            <a:r>
              <a:rPr lang="en-US" sz="3618" spc="144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Can prestige at a price fuel unstoppable growth?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972425" cy="10287000"/>
          </a:xfrm>
          <a:custGeom>
            <a:avLst/>
            <a:gdLst/>
            <a:ahLst/>
            <a:cxnLst/>
            <a:rect r="r" b="b" t="t" l="l"/>
            <a:pathLst>
              <a:path h="10287000" w="7972425">
                <a:moveTo>
                  <a:pt x="0" y="0"/>
                </a:moveTo>
                <a:lnTo>
                  <a:pt x="7972425" y="0"/>
                </a:lnTo>
                <a:lnTo>
                  <a:pt x="79724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13262" y="4970242"/>
            <a:ext cx="8114496" cy="1796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1856" i="true" spc="9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Zara breaks from traditional retail logic—our analysis shows that promotions and seasonality don’t drive its sales. Instead, it wins by combining luxury-like brand perception with fast fashion affordability, carving a unique and dominant position in the market.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04819" y="3482527"/>
            <a:ext cx="5931381" cy="1319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5"/>
              </a:lnSpc>
            </a:pPr>
            <a:r>
              <a:rPr lang="en-US" sz="8455" spc="338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Conclusion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4019" y="2476529"/>
            <a:ext cx="14131666" cy="6140606"/>
            <a:chOff x="0" y="0"/>
            <a:chExt cx="18842222" cy="81874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91106" cy="8187475"/>
            </a:xfrm>
            <a:custGeom>
              <a:avLst/>
              <a:gdLst/>
              <a:ahLst/>
              <a:cxnLst/>
              <a:rect r="r" b="b" t="t" l="l"/>
              <a:pathLst>
                <a:path h="8187475" w="14491106">
                  <a:moveTo>
                    <a:pt x="0" y="0"/>
                  </a:moveTo>
                  <a:lnTo>
                    <a:pt x="14491106" y="0"/>
                  </a:lnTo>
                  <a:lnTo>
                    <a:pt x="14491106" y="8187475"/>
                  </a:lnTo>
                  <a:lnTo>
                    <a:pt x="0" y="8187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965960" y="2626802"/>
              <a:ext cx="3876261" cy="1740362"/>
            </a:xfrm>
            <a:custGeom>
              <a:avLst/>
              <a:gdLst/>
              <a:ahLst/>
              <a:cxnLst/>
              <a:rect r="r" b="b" t="t" l="l"/>
              <a:pathLst>
                <a:path h="1740362" w="3876261">
                  <a:moveTo>
                    <a:pt x="0" y="0"/>
                  </a:moveTo>
                  <a:lnTo>
                    <a:pt x="3876262" y="0"/>
                  </a:lnTo>
                  <a:lnTo>
                    <a:pt x="3876262" y="1740363"/>
                  </a:lnTo>
                  <a:lnTo>
                    <a:pt x="0" y="1740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9900756" y="3893075"/>
            <a:ext cx="14165335" cy="9373163"/>
          </a:xfrm>
          <a:custGeom>
            <a:avLst/>
            <a:gdLst/>
            <a:ahLst/>
            <a:cxnLst/>
            <a:rect r="r" b="b" t="t" l="l"/>
            <a:pathLst>
              <a:path h="9373163" w="14165335">
                <a:moveTo>
                  <a:pt x="14165335" y="0"/>
                </a:moveTo>
                <a:lnTo>
                  <a:pt x="0" y="0"/>
                </a:lnTo>
                <a:lnTo>
                  <a:pt x="0" y="9373163"/>
                </a:lnTo>
                <a:lnTo>
                  <a:pt x="14165335" y="9373163"/>
                </a:lnTo>
                <a:lnTo>
                  <a:pt x="14165335" y="0"/>
                </a:lnTo>
                <a:close/>
              </a:path>
            </a:pathLst>
          </a:custGeom>
          <a:blipFill>
            <a:blip r:embed="rId4"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4019" y="1730696"/>
            <a:ext cx="14028942" cy="572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600" spc="144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From screen to store, what’s changing the sales game?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4019" y="240979"/>
            <a:ext cx="8328247" cy="151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7"/>
              </a:lnSpc>
            </a:pPr>
            <a:r>
              <a:rPr lang="en-US" sz="9618" spc="384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Zara’s Growth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4782" y="1211888"/>
            <a:ext cx="15378437" cy="7863225"/>
            <a:chOff x="0" y="0"/>
            <a:chExt cx="20504583" cy="104843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994795" cy="2272599"/>
              <a:chOff x="0" y="0"/>
              <a:chExt cx="3252095" cy="49288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252095" cy="492885"/>
              </a:xfrm>
              <a:custGeom>
                <a:avLst/>
                <a:gdLst/>
                <a:ahLst/>
                <a:cxnLst/>
                <a:rect r="r" b="b" t="t" l="l"/>
                <a:pathLst>
                  <a:path h="492885" w="3252095">
                    <a:moveTo>
                      <a:pt x="3048895" y="0"/>
                    </a:moveTo>
                    <a:lnTo>
                      <a:pt x="0" y="0"/>
                    </a:lnTo>
                    <a:lnTo>
                      <a:pt x="203200" y="492885"/>
                    </a:lnTo>
                    <a:lnTo>
                      <a:pt x="3252095" y="492885"/>
                    </a:lnTo>
                    <a:lnTo>
                      <a:pt x="3048895" y="0"/>
                    </a:lnTo>
                    <a:close/>
                  </a:path>
                </a:pathLst>
              </a:custGeom>
              <a:solidFill>
                <a:srgbClr val="262219"/>
              </a:solidFill>
              <a:ln w="76200" cap="sq">
                <a:solidFill>
                  <a:srgbClr val="262219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01600" y="-38100"/>
                <a:ext cx="3048895" cy="530985"/>
              </a:xfrm>
              <a:prstGeom prst="rect">
                <a:avLst/>
              </a:prstGeom>
            </p:spPr>
            <p:txBody>
              <a:bodyPr anchor="ctr" rtlCol="false" tIns="45117" lIns="45117" bIns="45117" rIns="45117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819481" y="452203"/>
              <a:ext cx="9889212" cy="1298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664"/>
                </a:lnSpc>
              </a:pPr>
              <a:r>
                <a:rPr lang="en-US" b="true" sz="1730" spc="84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Zara has emerged as a global leader in the market, showing steady growth and increasing sales every year, all while spending only 0.3% of its revenue on advertising.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755508" y="715937"/>
              <a:ext cx="1879436" cy="475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48"/>
                </a:lnSpc>
              </a:pPr>
              <a:r>
                <a:rPr lang="en-US" b="true" sz="2044" spc="10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ontext  : -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57731" y="-30158"/>
              <a:ext cx="1172324" cy="1598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0502"/>
                </a:lnSpc>
              </a:pPr>
              <a:r>
                <a:rPr lang="en-US" b="true" sz="6820" spc="334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1645671" y="2505502"/>
              <a:ext cx="14994795" cy="2272599"/>
              <a:chOff x="0" y="0"/>
              <a:chExt cx="3252095" cy="49288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252095" cy="492885"/>
              </a:xfrm>
              <a:custGeom>
                <a:avLst/>
                <a:gdLst/>
                <a:ahLst/>
                <a:cxnLst/>
                <a:rect r="r" b="b" t="t" l="l"/>
                <a:pathLst>
                  <a:path h="492885" w="3252095">
                    <a:moveTo>
                      <a:pt x="3048895" y="0"/>
                    </a:moveTo>
                    <a:lnTo>
                      <a:pt x="0" y="0"/>
                    </a:lnTo>
                    <a:lnTo>
                      <a:pt x="203200" y="492885"/>
                    </a:lnTo>
                    <a:lnTo>
                      <a:pt x="3252095" y="492885"/>
                    </a:lnTo>
                    <a:lnTo>
                      <a:pt x="3048895" y="0"/>
                    </a:lnTo>
                    <a:close/>
                  </a:path>
                </a:pathLst>
              </a:custGeom>
              <a:solidFill>
                <a:srgbClr val="262219"/>
              </a:solidFill>
              <a:ln w="76200" cap="sq">
                <a:solidFill>
                  <a:srgbClr val="262219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01600" y="-38100"/>
                <a:ext cx="3048895" cy="5309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5465153" y="2957706"/>
              <a:ext cx="9889212" cy="1298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664"/>
                </a:lnSpc>
              </a:pPr>
              <a:r>
                <a:rPr lang="en-US" b="true" sz="1730" spc="84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Retailers assume traditional retail tactics drive sales. However, these assumptions may not hold true for Zara. This raises a broader question about traditional sales tactics.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353321" y="3221440"/>
              <a:ext cx="1879436" cy="475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48"/>
                </a:lnSpc>
              </a:pPr>
              <a:r>
                <a:rPr lang="en-US" b="true" sz="2044" spc="10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roblem : -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503402" y="2475344"/>
              <a:ext cx="1172324" cy="1598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0502"/>
                </a:lnSpc>
              </a:pPr>
              <a:r>
                <a:rPr lang="en-US" b="true" sz="6820" spc="334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3556955" y="5005430"/>
              <a:ext cx="14994795" cy="2272599"/>
              <a:chOff x="0" y="0"/>
              <a:chExt cx="3252095" cy="49288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252095" cy="492885"/>
              </a:xfrm>
              <a:custGeom>
                <a:avLst/>
                <a:gdLst/>
                <a:ahLst/>
                <a:cxnLst/>
                <a:rect r="r" b="b" t="t" l="l"/>
                <a:pathLst>
                  <a:path h="492885" w="3252095">
                    <a:moveTo>
                      <a:pt x="3048895" y="0"/>
                    </a:moveTo>
                    <a:lnTo>
                      <a:pt x="0" y="0"/>
                    </a:lnTo>
                    <a:lnTo>
                      <a:pt x="203200" y="492885"/>
                    </a:lnTo>
                    <a:lnTo>
                      <a:pt x="3252095" y="492885"/>
                    </a:lnTo>
                    <a:lnTo>
                      <a:pt x="3048895" y="0"/>
                    </a:lnTo>
                    <a:close/>
                  </a:path>
                </a:pathLst>
              </a:custGeom>
              <a:solidFill>
                <a:srgbClr val="262219"/>
              </a:solidFill>
              <a:ln w="76200" cap="sq">
                <a:solidFill>
                  <a:srgbClr val="26221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01600" y="-38100"/>
                <a:ext cx="3048895" cy="5309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7376436" y="5457633"/>
              <a:ext cx="9889212" cy="1298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664"/>
                </a:lnSpc>
              </a:pPr>
              <a:r>
                <a:rPr lang="en-US" b="true" sz="1730" spc="84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We are encountered with specific questions if aggressive promotions, front product placement and seasonal trends drive sales or is it something else?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5420145" y="5721367"/>
              <a:ext cx="1879436" cy="475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48"/>
                </a:lnSpc>
              </a:pPr>
              <a:r>
                <a:rPr lang="en-US" sz="2044" spc="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uestion :-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414685" y="4975272"/>
              <a:ext cx="1172324" cy="1598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0502"/>
                </a:lnSpc>
              </a:pPr>
              <a:r>
                <a:rPr lang="en-US" b="true" sz="6820" spc="334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Q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5509788" y="7505357"/>
              <a:ext cx="14994795" cy="2978943"/>
              <a:chOff x="0" y="0"/>
              <a:chExt cx="3252095" cy="64607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3252095" cy="646078"/>
              </a:xfrm>
              <a:custGeom>
                <a:avLst/>
                <a:gdLst/>
                <a:ahLst/>
                <a:cxnLst/>
                <a:rect r="r" b="b" t="t" l="l"/>
                <a:pathLst>
                  <a:path h="646078" w="3252095">
                    <a:moveTo>
                      <a:pt x="3048895" y="0"/>
                    </a:moveTo>
                    <a:lnTo>
                      <a:pt x="0" y="0"/>
                    </a:lnTo>
                    <a:lnTo>
                      <a:pt x="203200" y="646078"/>
                    </a:lnTo>
                    <a:lnTo>
                      <a:pt x="3252095" y="646078"/>
                    </a:lnTo>
                    <a:lnTo>
                      <a:pt x="3048895" y="0"/>
                    </a:lnTo>
                    <a:close/>
                  </a:path>
                </a:pathLst>
              </a:custGeom>
              <a:solidFill>
                <a:srgbClr val="262219"/>
              </a:solidFill>
              <a:ln w="76200" cap="sq">
                <a:solidFill>
                  <a:srgbClr val="262219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01600" y="-38100"/>
                <a:ext cx="3048895" cy="6841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9643327" y="7957560"/>
              <a:ext cx="9575154" cy="2191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664"/>
                </a:lnSpc>
              </a:pPr>
              <a:r>
                <a:rPr lang="en-US" b="true" sz="1730" spc="84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H1  :-  Zara’s sales growth is influenced by traditional retail levers such as promotions, product positioning, or seasonality.</a:t>
              </a:r>
            </a:p>
            <a:p>
              <a:pPr algn="just">
                <a:lnSpc>
                  <a:spcPts val="2664"/>
                </a:lnSpc>
              </a:pPr>
              <a:r>
                <a:rPr lang="en-US" b="true" sz="1730" spc="84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H2 :- Zara's sales are driven by strategic market postioning.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7265296" y="8221294"/>
              <a:ext cx="2378031" cy="475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48"/>
                </a:lnSpc>
              </a:pPr>
              <a:r>
                <a:rPr lang="en-US" sz="2044" spc="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ypothesis :-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6298130" y="7475199"/>
              <a:ext cx="1172324" cy="1598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0502"/>
                </a:lnSpc>
              </a:pPr>
              <a:r>
                <a:rPr lang="en-US" b="true" sz="6820" spc="334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4115136">
            <a:off x="-748701" y="6108302"/>
            <a:ext cx="5975678" cy="4813137"/>
          </a:xfrm>
          <a:custGeom>
            <a:avLst/>
            <a:gdLst/>
            <a:ahLst/>
            <a:cxnLst/>
            <a:rect r="r" b="b" t="t" l="l"/>
            <a:pathLst>
              <a:path h="4813137" w="5975678">
                <a:moveTo>
                  <a:pt x="0" y="0"/>
                </a:moveTo>
                <a:lnTo>
                  <a:pt x="5975678" y="0"/>
                </a:lnTo>
                <a:lnTo>
                  <a:pt x="5975678" y="4813137"/>
                </a:lnTo>
                <a:lnTo>
                  <a:pt x="0" y="48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true" rot="0">
            <a:off x="17259300" y="-1903256"/>
            <a:ext cx="3434880" cy="4552251"/>
          </a:xfrm>
          <a:custGeom>
            <a:avLst/>
            <a:gdLst/>
            <a:ahLst/>
            <a:cxnLst/>
            <a:rect r="r" b="b" t="t" l="l"/>
            <a:pathLst>
              <a:path h="4552251" w="3434880">
                <a:moveTo>
                  <a:pt x="0" y="4552250"/>
                </a:moveTo>
                <a:lnTo>
                  <a:pt x="3434880" y="4552250"/>
                </a:lnTo>
                <a:lnTo>
                  <a:pt x="3434880" y="0"/>
                </a:lnTo>
                <a:lnTo>
                  <a:pt x="0" y="0"/>
                </a:lnTo>
                <a:lnTo>
                  <a:pt x="0" y="455225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8121" r="0" b="34331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1067081"/>
            <a:ext cx="16230600" cy="8152838"/>
            <a:chOff x="0" y="0"/>
            <a:chExt cx="884422" cy="4442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4422" cy="444257"/>
            </a:xfrm>
            <a:custGeom>
              <a:avLst/>
              <a:gdLst/>
              <a:ahLst/>
              <a:cxnLst/>
              <a:rect r="r" b="b" t="t" l="l"/>
              <a:pathLst>
                <a:path h="444257" w="884422">
                  <a:moveTo>
                    <a:pt x="0" y="0"/>
                  </a:moveTo>
                  <a:lnTo>
                    <a:pt x="884422" y="0"/>
                  </a:lnTo>
                  <a:lnTo>
                    <a:pt x="884422" y="444257"/>
                  </a:lnTo>
                  <a:lnTo>
                    <a:pt x="0" y="44425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84422" cy="482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769753" y="5086350"/>
            <a:ext cx="887436" cy="264617"/>
          </a:xfrm>
          <a:custGeom>
            <a:avLst/>
            <a:gdLst/>
            <a:ahLst/>
            <a:cxnLst/>
            <a:rect r="r" b="b" t="t" l="l"/>
            <a:pathLst>
              <a:path h="264617" w="887436">
                <a:moveTo>
                  <a:pt x="0" y="0"/>
                </a:moveTo>
                <a:lnTo>
                  <a:pt x="887437" y="0"/>
                </a:lnTo>
                <a:lnTo>
                  <a:pt x="887437" y="264617"/>
                </a:lnTo>
                <a:lnTo>
                  <a:pt x="0" y="264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37778" y="5086350"/>
            <a:ext cx="887436" cy="264617"/>
          </a:xfrm>
          <a:custGeom>
            <a:avLst/>
            <a:gdLst/>
            <a:ahLst/>
            <a:cxnLst/>
            <a:rect r="r" b="b" t="t" l="l"/>
            <a:pathLst>
              <a:path h="264617" w="887436">
                <a:moveTo>
                  <a:pt x="0" y="0"/>
                </a:moveTo>
                <a:lnTo>
                  <a:pt x="887436" y="0"/>
                </a:lnTo>
                <a:lnTo>
                  <a:pt x="887436" y="264617"/>
                </a:lnTo>
                <a:lnTo>
                  <a:pt x="0" y="264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04825" y="3428181"/>
            <a:ext cx="5257682" cy="3430637"/>
          </a:xfrm>
          <a:custGeom>
            <a:avLst/>
            <a:gdLst/>
            <a:ahLst/>
            <a:cxnLst/>
            <a:rect r="r" b="b" t="t" l="l"/>
            <a:pathLst>
              <a:path h="3430637" w="5257682">
                <a:moveTo>
                  <a:pt x="0" y="0"/>
                </a:moveTo>
                <a:lnTo>
                  <a:pt x="5257681" y="0"/>
                </a:lnTo>
                <a:lnTo>
                  <a:pt x="5257681" y="3430638"/>
                </a:lnTo>
                <a:lnTo>
                  <a:pt x="0" y="3430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61" t="0" r="-861" b="-172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878857" y="4807662"/>
            <a:ext cx="4220242" cy="793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060" spc="202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Evidence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69053" y="4807662"/>
            <a:ext cx="3529226" cy="79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5"/>
              </a:lnSpc>
            </a:pPr>
            <a:r>
              <a:rPr lang="en-US" sz="5060" spc="202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Hypothesis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96689" y="4807662"/>
            <a:ext cx="2022258" cy="793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4"/>
              </a:lnSpc>
            </a:pPr>
            <a:r>
              <a:rPr lang="en-US" sz="5060" spc="202">
                <a:solidFill>
                  <a:srgbClr val="231F20"/>
                </a:solidFill>
                <a:latin typeface="The Seasons"/>
                <a:ea typeface="The Seasons"/>
                <a:cs typeface="The Seasons"/>
                <a:sym typeface="The Seasons"/>
              </a:rPr>
              <a:t>Claim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8121" r="0" b="34331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1067081"/>
            <a:ext cx="16230600" cy="8152838"/>
            <a:chOff x="0" y="0"/>
            <a:chExt cx="884422" cy="4442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4422" cy="444257"/>
            </a:xfrm>
            <a:custGeom>
              <a:avLst/>
              <a:gdLst/>
              <a:ahLst/>
              <a:cxnLst/>
              <a:rect r="r" b="b" t="t" l="l"/>
              <a:pathLst>
                <a:path h="444257" w="884422">
                  <a:moveTo>
                    <a:pt x="0" y="0"/>
                  </a:moveTo>
                  <a:lnTo>
                    <a:pt x="884422" y="0"/>
                  </a:lnTo>
                  <a:lnTo>
                    <a:pt x="884422" y="444257"/>
                  </a:lnTo>
                  <a:lnTo>
                    <a:pt x="0" y="44425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84422" cy="482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869053" y="3694138"/>
            <a:ext cx="12549895" cy="2898724"/>
            <a:chOff x="0" y="0"/>
            <a:chExt cx="16733193" cy="38649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200934" y="1856282"/>
              <a:ext cx="1183248" cy="352823"/>
            </a:xfrm>
            <a:custGeom>
              <a:avLst/>
              <a:gdLst/>
              <a:ahLst/>
              <a:cxnLst/>
              <a:rect r="r" b="b" t="t" l="l"/>
              <a:pathLst>
                <a:path h="352823" w="1183248">
                  <a:moveTo>
                    <a:pt x="0" y="0"/>
                  </a:moveTo>
                  <a:lnTo>
                    <a:pt x="1183249" y="0"/>
                  </a:lnTo>
                  <a:lnTo>
                    <a:pt x="1183249" y="352824"/>
                  </a:lnTo>
                  <a:lnTo>
                    <a:pt x="0" y="352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358301" y="1856282"/>
              <a:ext cx="1183248" cy="352823"/>
            </a:xfrm>
            <a:custGeom>
              <a:avLst/>
              <a:gdLst/>
              <a:ahLst/>
              <a:cxnLst/>
              <a:rect r="r" b="b" t="t" l="l"/>
              <a:pathLst>
                <a:path h="352823" w="1183248">
                  <a:moveTo>
                    <a:pt x="0" y="0"/>
                  </a:moveTo>
                  <a:lnTo>
                    <a:pt x="1183248" y="0"/>
                  </a:lnTo>
                  <a:lnTo>
                    <a:pt x="1183248" y="352824"/>
                  </a:lnTo>
                  <a:lnTo>
                    <a:pt x="0" y="352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518874" y="0"/>
              <a:ext cx="5923318" cy="3864965"/>
            </a:xfrm>
            <a:custGeom>
              <a:avLst/>
              <a:gdLst/>
              <a:ahLst/>
              <a:cxnLst/>
              <a:rect r="r" b="b" t="t" l="l"/>
              <a:pathLst>
                <a:path h="3864965" w="5923318">
                  <a:moveTo>
                    <a:pt x="0" y="0"/>
                  </a:moveTo>
                  <a:lnTo>
                    <a:pt x="5923318" y="0"/>
                  </a:lnTo>
                  <a:lnTo>
                    <a:pt x="5923318" y="3864965"/>
                  </a:lnTo>
                  <a:lnTo>
                    <a:pt x="0" y="3864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61" t="0" r="-861" b="-1723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6679739" y="1494224"/>
              <a:ext cx="5626989" cy="1048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74"/>
                </a:lnSpc>
              </a:pPr>
              <a:r>
                <a:rPr lang="en-US" sz="5060" spc="202">
                  <a:solidFill>
                    <a:srgbClr val="231F20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Evidence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494224"/>
              <a:ext cx="4705634" cy="1053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75"/>
                </a:lnSpc>
              </a:pPr>
              <a:r>
                <a:rPr lang="en-US" sz="5060" spc="202">
                  <a:solidFill>
                    <a:srgbClr val="231F20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Hypothesis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4036849" y="1494224"/>
              <a:ext cx="2696344" cy="1048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74"/>
                </a:lnSpc>
              </a:pPr>
              <a:r>
                <a:rPr lang="en-US" sz="5060" spc="202">
                  <a:solidFill>
                    <a:srgbClr val="231F20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Claim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3128353" y="-2307807"/>
            <a:ext cx="5743013" cy="8018546"/>
          </a:xfrm>
          <a:custGeom>
            <a:avLst/>
            <a:gdLst/>
            <a:ahLst/>
            <a:cxnLst/>
            <a:rect r="r" b="b" t="t" l="l"/>
            <a:pathLst>
              <a:path h="8018546" w="5743013">
                <a:moveTo>
                  <a:pt x="5743013" y="8018546"/>
                </a:moveTo>
                <a:lnTo>
                  <a:pt x="0" y="8018546"/>
                </a:lnTo>
                <a:lnTo>
                  <a:pt x="0" y="0"/>
                </a:lnTo>
                <a:lnTo>
                  <a:pt x="5743013" y="0"/>
                </a:lnTo>
                <a:lnTo>
                  <a:pt x="5743013" y="8018546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2095" y="6493082"/>
            <a:ext cx="4107319" cy="4114800"/>
          </a:xfrm>
          <a:custGeom>
            <a:avLst/>
            <a:gdLst/>
            <a:ahLst/>
            <a:cxnLst/>
            <a:rect r="r" b="b" t="t" l="l"/>
            <a:pathLst>
              <a:path h="4114800" w="4107319">
                <a:moveTo>
                  <a:pt x="0" y="0"/>
                </a:moveTo>
                <a:lnTo>
                  <a:pt x="4107318" y="0"/>
                </a:lnTo>
                <a:lnTo>
                  <a:pt x="41073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653597" y="2440988"/>
          <a:ext cx="14980807" cy="5679486"/>
        </p:xfrm>
        <a:graphic>
          <a:graphicData uri="http://schemas.openxmlformats.org/drawingml/2006/table">
            <a:tbl>
              <a:tblPr/>
              <a:tblGrid>
                <a:gridCol w="1541055"/>
                <a:gridCol w="1489988"/>
                <a:gridCol w="1722121"/>
                <a:gridCol w="1556312"/>
                <a:gridCol w="1688959"/>
                <a:gridCol w="1390503"/>
                <a:gridCol w="1556312"/>
                <a:gridCol w="1257856"/>
                <a:gridCol w="1335175"/>
                <a:gridCol w="1442524"/>
              </a:tblGrid>
              <a:tr h="12321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Product 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Product Position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Promotion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Product 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Seasonal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Sales Volume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terms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</a:tr>
              <a:tr h="16075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185102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Aisle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Clothing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2823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BASIC PUFFER JACKET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19.99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jackets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21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188771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Aisle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Clothing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654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TUXEDO JACKET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jackets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75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180176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End-cap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Clothing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2220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SLIM FIT SUIT JACKET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jackets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5391190" y="1013296"/>
            <a:ext cx="7505621" cy="1171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1"/>
              </a:lnSpc>
            </a:pPr>
            <a:r>
              <a:rPr lang="en-US" sz="7493" spc="299">
                <a:solidFill>
                  <a:srgbClr val="262219"/>
                </a:solidFill>
                <a:latin typeface="The Seasons"/>
                <a:ea typeface="The Seasons"/>
                <a:cs typeface="The Seasons"/>
                <a:sym typeface="The Seasons"/>
              </a:rPr>
              <a:t>Primary Dataset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182188" y="8551734"/>
            <a:ext cx="418003" cy="41800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E5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820282" y="8455232"/>
            <a:ext cx="2707473" cy="515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50"/>
              </a:lnSpc>
            </a:pPr>
            <a:r>
              <a:rPr lang="en-US" sz="2759" spc="135">
                <a:solidFill>
                  <a:srgbClr val="262219"/>
                </a:solidFill>
                <a:latin typeface="Montserrat"/>
                <a:ea typeface="Montserrat"/>
                <a:cs typeface="Montserrat"/>
                <a:sym typeface="Montserrat"/>
              </a:rPr>
              <a:t>Quantitative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89337" y="8455232"/>
            <a:ext cx="2707473" cy="515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50"/>
              </a:lnSpc>
            </a:pPr>
            <a:r>
              <a:rPr lang="en-US" sz="2759" spc="135">
                <a:solidFill>
                  <a:srgbClr val="262219"/>
                </a:solidFill>
                <a:latin typeface="Montserrat"/>
                <a:ea typeface="Montserrat"/>
                <a:cs typeface="Montserrat"/>
                <a:sym typeface="Montserrat"/>
              </a:rPr>
              <a:t>Categorical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472305" y="8552987"/>
            <a:ext cx="418003" cy="41800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DAGj-nrLyfY</dc:identifier>
  <dcterms:modified xsi:type="dcterms:W3CDTF">2011-08-01T06:04:30Z</dcterms:modified>
  <cp:revision>1</cp:revision>
  <dc:title>IDV Project Team 13</dc:title>
</cp:coreProperties>
</file>